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Montserrat SemiBold"/>
      <p:regular r:id="rId44"/>
      <p:bold r:id="rId45"/>
      <p:italic r:id="rId46"/>
      <p:boldItalic r:id="rId47"/>
    </p:embeddedFont>
    <p:embeddedFont>
      <p:font typeface="Roboto"/>
      <p:regular r:id="rId48"/>
      <p:bold r:id="rId49"/>
      <p:italic r:id="rId50"/>
      <p:boldItalic r:id="rId51"/>
    </p:embeddedFont>
    <p:embeddedFont>
      <p:font typeface="Lato"/>
      <p:regular r:id="rId52"/>
      <p:bold r:id="rId53"/>
      <p:italic r:id="rId54"/>
      <p:boldItalic r:id="rId55"/>
    </p:embeddedFont>
    <p:embeddedFont>
      <p:font typeface="Noto Sans"/>
      <p:regular r:id="rId56"/>
      <p:bold r:id="rId57"/>
      <p:italic r:id="rId58"/>
      <p:boldItalic r:id="rId59"/>
    </p:embeddedFont>
    <p:embeddedFont>
      <p:font typeface="Montserrat"/>
      <p:regular r:id="rId60"/>
      <p:bold r:id="rId61"/>
      <p:italic r:id="rId62"/>
      <p:boldItalic r:id="rId63"/>
    </p:embeddedFont>
    <p:embeddedFont>
      <p:font typeface="EB Garamond Medium"/>
      <p:regular r:id="rId64"/>
      <p:bold r:id="rId65"/>
      <p:italic r:id="rId66"/>
      <p:boldItalic r:id="rId67"/>
    </p:embeddedFont>
    <p:embeddedFont>
      <p:font typeface="Montserrat Medium"/>
      <p:regular r:id="rId68"/>
      <p:bold r:id="rId69"/>
      <p:italic r:id="rId70"/>
      <p:boldItalic r:id="rId71"/>
    </p:embeddedFont>
    <p:embeddedFont>
      <p:font typeface="Be Vietnam Pro"/>
      <p:regular r:id="rId72"/>
      <p:bold r:id="rId73"/>
      <p:italic r:id="rId74"/>
      <p:boldItalic r:id="rId75"/>
    </p:embeddedFont>
    <p:embeddedFont>
      <p:font typeface="Barlow"/>
      <p:regular r:id="rId76"/>
      <p:bold r:id="rId77"/>
      <p:italic r:id="rId78"/>
      <p:boldItalic r:id="rId79"/>
    </p:embeddedFont>
    <p:embeddedFont>
      <p:font typeface="Noto Sans JP"/>
      <p:regular r:id="rId80"/>
      <p:bold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18EC071-D7B9-4FBD-A729-9B3F8C5221AB}">
  <a:tblStyle styleId="{E18EC071-D7B9-4FBD-A729-9B3F8C5221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5EF44F2-62C1-4F92-A49A-CB570CADDC9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SemiBold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SemiBold-italic.fntdata"/><Relationship Id="rId45" Type="http://schemas.openxmlformats.org/officeDocument/2006/relationships/font" Target="fonts/MontserratSemiBold-bold.fntdata"/><Relationship Id="rId80" Type="http://schemas.openxmlformats.org/officeDocument/2006/relationships/font" Target="fonts/NotoSansJP-regular.fntdata"/><Relationship Id="rId81" Type="http://schemas.openxmlformats.org/officeDocument/2006/relationships/font" Target="fonts/NotoSansJP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-regular.fntdata"/><Relationship Id="rId47" Type="http://schemas.openxmlformats.org/officeDocument/2006/relationships/font" Target="fonts/MontserratSemiBold-boldItalic.fntdata"/><Relationship Id="rId49" Type="http://schemas.openxmlformats.org/officeDocument/2006/relationships/font" Target="fonts/Robo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BeVietnamPro-bold.fntdata"/><Relationship Id="rId72" Type="http://schemas.openxmlformats.org/officeDocument/2006/relationships/font" Target="fonts/BeVietnamPro-regular.fntdata"/><Relationship Id="rId31" Type="http://schemas.openxmlformats.org/officeDocument/2006/relationships/slide" Target="slides/slide25.xml"/><Relationship Id="rId75" Type="http://schemas.openxmlformats.org/officeDocument/2006/relationships/font" Target="fonts/BeVietnamPro-boldItalic.fntdata"/><Relationship Id="rId30" Type="http://schemas.openxmlformats.org/officeDocument/2006/relationships/slide" Target="slides/slide24.xml"/><Relationship Id="rId74" Type="http://schemas.openxmlformats.org/officeDocument/2006/relationships/font" Target="fonts/BeVietnamPro-italic.fntdata"/><Relationship Id="rId33" Type="http://schemas.openxmlformats.org/officeDocument/2006/relationships/slide" Target="slides/slide27.xml"/><Relationship Id="rId77" Type="http://schemas.openxmlformats.org/officeDocument/2006/relationships/font" Target="fonts/Barlow-bold.fntdata"/><Relationship Id="rId32" Type="http://schemas.openxmlformats.org/officeDocument/2006/relationships/slide" Target="slides/slide26.xml"/><Relationship Id="rId76" Type="http://schemas.openxmlformats.org/officeDocument/2006/relationships/font" Target="fonts/Barlow-regular.fntdata"/><Relationship Id="rId35" Type="http://schemas.openxmlformats.org/officeDocument/2006/relationships/slide" Target="slides/slide29.xml"/><Relationship Id="rId79" Type="http://schemas.openxmlformats.org/officeDocument/2006/relationships/font" Target="fonts/Barlow-boldItalic.fntdata"/><Relationship Id="rId34" Type="http://schemas.openxmlformats.org/officeDocument/2006/relationships/slide" Target="slides/slide28.xml"/><Relationship Id="rId78" Type="http://schemas.openxmlformats.org/officeDocument/2006/relationships/font" Target="fonts/Barlow-italic.fntdata"/><Relationship Id="rId71" Type="http://schemas.openxmlformats.org/officeDocument/2006/relationships/font" Target="fonts/MontserratMedium-boldItalic.fntdata"/><Relationship Id="rId70" Type="http://schemas.openxmlformats.org/officeDocument/2006/relationships/font" Target="fonts/Montserrat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Montserrat-italic.fntdata"/><Relationship Id="rId61" Type="http://schemas.openxmlformats.org/officeDocument/2006/relationships/font" Target="fonts/Montserrat-bold.fntdata"/><Relationship Id="rId20" Type="http://schemas.openxmlformats.org/officeDocument/2006/relationships/slide" Target="slides/slide14.xml"/><Relationship Id="rId64" Type="http://schemas.openxmlformats.org/officeDocument/2006/relationships/font" Target="fonts/EBGaramondMedium-regular.fntdata"/><Relationship Id="rId63" Type="http://schemas.openxmlformats.org/officeDocument/2006/relationships/font" Target="fonts/Montserrat-boldItalic.fntdata"/><Relationship Id="rId22" Type="http://schemas.openxmlformats.org/officeDocument/2006/relationships/slide" Target="slides/slide16.xml"/><Relationship Id="rId66" Type="http://schemas.openxmlformats.org/officeDocument/2006/relationships/font" Target="fonts/EBGaramondMedium-italic.fntdata"/><Relationship Id="rId21" Type="http://schemas.openxmlformats.org/officeDocument/2006/relationships/slide" Target="slides/slide15.xml"/><Relationship Id="rId65" Type="http://schemas.openxmlformats.org/officeDocument/2006/relationships/font" Target="fonts/EBGaramondMedium-bold.fntdata"/><Relationship Id="rId24" Type="http://schemas.openxmlformats.org/officeDocument/2006/relationships/slide" Target="slides/slide18.xml"/><Relationship Id="rId68" Type="http://schemas.openxmlformats.org/officeDocument/2006/relationships/font" Target="fonts/MontserratMedium-regular.fntdata"/><Relationship Id="rId23" Type="http://schemas.openxmlformats.org/officeDocument/2006/relationships/slide" Target="slides/slide17.xml"/><Relationship Id="rId67" Type="http://schemas.openxmlformats.org/officeDocument/2006/relationships/font" Target="fonts/EBGaramondMedium-boldItalic.fntdata"/><Relationship Id="rId60" Type="http://schemas.openxmlformats.org/officeDocument/2006/relationships/font" Target="fonts/Montserra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ontserrat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Lato-bold.fntdata"/><Relationship Id="rId52" Type="http://schemas.openxmlformats.org/officeDocument/2006/relationships/font" Target="fonts/Lato-regular.fntdata"/><Relationship Id="rId11" Type="http://schemas.openxmlformats.org/officeDocument/2006/relationships/slide" Target="slides/slide5.xml"/><Relationship Id="rId55" Type="http://schemas.openxmlformats.org/officeDocument/2006/relationships/font" Target="fonts/Lato-boldItalic.fntdata"/><Relationship Id="rId10" Type="http://schemas.openxmlformats.org/officeDocument/2006/relationships/slide" Target="slides/slide4.xml"/><Relationship Id="rId54" Type="http://schemas.openxmlformats.org/officeDocument/2006/relationships/font" Target="fonts/Lato-italic.fntdata"/><Relationship Id="rId13" Type="http://schemas.openxmlformats.org/officeDocument/2006/relationships/slide" Target="slides/slide7.xml"/><Relationship Id="rId57" Type="http://schemas.openxmlformats.org/officeDocument/2006/relationships/font" Target="fonts/NotoSans-bold.fntdata"/><Relationship Id="rId12" Type="http://schemas.openxmlformats.org/officeDocument/2006/relationships/slide" Target="slides/slide6.xml"/><Relationship Id="rId56" Type="http://schemas.openxmlformats.org/officeDocument/2006/relationships/font" Target="fonts/NotoSans-regular.fntdata"/><Relationship Id="rId15" Type="http://schemas.openxmlformats.org/officeDocument/2006/relationships/slide" Target="slides/slide9.xml"/><Relationship Id="rId59" Type="http://schemas.openxmlformats.org/officeDocument/2006/relationships/font" Target="fonts/NotoSans-boldItalic.fntdata"/><Relationship Id="rId14" Type="http://schemas.openxmlformats.org/officeDocument/2006/relationships/slide" Target="slides/slide8.xml"/><Relationship Id="rId58" Type="http://schemas.openxmlformats.org/officeDocument/2006/relationships/font" Target="fonts/Noto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343597c1e5f_1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5" name="Google Shape;1025;g343597c1e5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g343597c1e5f_1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343597c1e5f_1_3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0" name="Google Shape;1180;g343597c1e5f_1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g343597c1e5f_1_3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343597c1e5f_1_3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8" name="Google Shape;1198;g343597c1e5f_1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g343597c1e5f_1_37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343597c1e5f_1_1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1" name="Google Shape;1211;g343597c1e5f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g343597c1e5f_1_1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g33b56e38016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9" name="Google Shape;1239;g33b56e3801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g33b56e38016_0_1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33b56e38016_0_1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8" name="Google Shape;1268;g33b56e3801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g33b56e38016_0_10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33b56e38016_0_1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7" name="Google Shape;1297;g33b56e38016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g33b56e38016_0_15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33b56e38016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33b56e38016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33b56e38016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33b56e3801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345a4f13faa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345a4f13faa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345a4f13faa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345a4f13faa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345a4f13fa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345a4f13fa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343597c1e5f_9_1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343597c1e5f_9_1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343597c1e5f_9_2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343597c1e5f_9_2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343597c1e5f_9_2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343597c1e5f_9_2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343597c1e5f_9_3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343597c1e5f_9_3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343597c1e5f_9_3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343597c1e5f_9_3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343597c1e5f_9_3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343597c1e5f_9_3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343597c1e5f_9_3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343597c1e5f_9_3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343597c1e5f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343597c1e5f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343597c1e5f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343597c1e5f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343597c1e5f_3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343597c1e5f_3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345a4f13fa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345a4f13fa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343597c1e5f_3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343597c1e5f_3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343597c1e5f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343597c1e5f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343597c1e5f_4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343597c1e5f_4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343597c1e5f_4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343597c1e5f_4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g343597c1e5f_4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4" name="Google Shape;1724;g343597c1e5f_4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g343597c1e5f_4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4" name="Google Shape;1764;g343597c1e5f_4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343597c1e5f_4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343597c1e5f_4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343597c1e5f_4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7" name="Google Shape;1847;g343597c1e5f_4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345a4f13f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345a4f13f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343597c1e5f_1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2" name="Google Shape;1082;g343597c1e5f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g343597c1e5f_1_9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343597c1e5f_1_1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9" name="Google Shape;1099;g343597c1e5f_1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g343597c1e5f_1_1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343597c1e5f_1_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7" name="Google Shape;1117;g343597c1e5f_1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g343597c1e5f_1_2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343597c1e5f_1_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9" name="Google Shape;1129;g343597c1e5f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g343597c1e5f_1_26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343597c1e5f_1_3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7" name="Google Shape;1147;g343597c1e5f_1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g343597c1e5f_1_3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>
  <p:cSld name="标题和内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和内容">
  <p:cSld name="1_标题和内容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6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58" name="Google Shape;58;p16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59" name="Google Shape;59;p16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60" name="Google Shape;60;p16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61" name="Google Shape;61;p16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62" name="Google Shape;62;p16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" name="Google Shape;63;p16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4" name="Google Shape;64;p16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5" name="Google Shape;65;p16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" name="Google Shape;66;p16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" name="Google Shape;67;p16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" name="Google Shape;68;p16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9" name="Google Shape;69;p16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" name="Google Shape;70;p16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" name="Google Shape;71;p16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2" name="Google Shape;72;p16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3" name="Google Shape;73;p16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" name="Google Shape;74;p16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" name="Google Shape;75;p16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6" name="Google Shape;76;p16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7" name="Google Shape;77;p16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8" name="Google Shape;78;p16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9" name="Google Shape;79;p16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0" name="Google Shape;80;p16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81" name="Google Shape;81;p16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2" name="Google Shape;82;p16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3" name="Google Shape;83;p16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4" name="Google Shape;84;p16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" name="Google Shape;85;p16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" name="Google Shape;86;p16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7" name="Google Shape;87;p16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8" name="Google Shape;88;p16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9" name="Google Shape;89;p16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" name="Google Shape;90;p16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" name="Google Shape;91;p16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92" name="Google Shape;92;p16"/>
          <p:cNvSpPr txBox="1"/>
          <p:nvPr>
            <p:ph type="ctrTitle"/>
          </p:nvPr>
        </p:nvSpPr>
        <p:spPr>
          <a:xfrm>
            <a:off x="1312500" y="1019695"/>
            <a:ext cx="6287400" cy="18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Font typeface="Be Vietnam Pro"/>
              <a:buNone/>
              <a:defRPr sz="50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1380175" y="2935423"/>
            <a:ext cx="4444800" cy="352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7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97" name="Google Shape;97;p17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98" name="Google Shape;98;p17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99" name="Google Shape;99;p17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100" name="Google Shape;100;p17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101" name="Google Shape;101;p17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2" name="Google Shape;102;p17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3" name="Google Shape;103;p17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4" name="Google Shape;104;p17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5" name="Google Shape;105;p17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6" name="Google Shape;106;p17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7" name="Google Shape;107;p17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8" name="Google Shape;108;p17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09" name="Google Shape;109;p17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0" name="Google Shape;110;p17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1" name="Google Shape;111;p17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2" name="Google Shape;112;p17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3" name="Google Shape;113;p17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4" name="Google Shape;114;p17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5" name="Google Shape;115;p17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6" name="Google Shape;116;p17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17" name="Google Shape;117;p17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118" name="Google Shape;118;p17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9" name="Google Shape;119;p17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120" name="Google Shape;120;p17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1" name="Google Shape;121;p17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2" name="Google Shape;122;p17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3" name="Google Shape;123;p17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4" name="Google Shape;124;p17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5" name="Google Shape;125;p17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6" name="Google Shape;126;p17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7" name="Google Shape;127;p17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8" name="Google Shape;128;p17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9" name="Google Shape;129;p17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131" name="Google Shape;131;p17"/>
          <p:cNvSpPr txBox="1"/>
          <p:nvPr>
            <p:ph type="title"/>
          </p:nvPr>
        </p:nvSpPr>
        <p:spPr>
          <a:xfrm>
            <a:off x="3069186" y="1346358"/>
            <a:ext cx="44466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Be Vietnam Pro"/>
              <a:buNone/>
              <a:defRPr sz="36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1628200" y="1719585"/>
            <a:ext cx="1194000" cy="1106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Be Vietnam Pro"/>
              <a:buNone/>
              <a:defRPr sz="60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1" type="subTitle"/>
          </p:nvPr>
        </p:nvSpPr>
        <p:spPr>
          <a:xfrm>
            <a:off x="3177475" y="3257202"/>
            <a:ext cx="4338300" cy="352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18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137" name="Google Shape;137;p18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138" name="Google Shape;138;p18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39" name="Google Shape;139;p18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141" name="Google Shape;141;p18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2" name="Google Shape;142;p18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3" name="Google Shape;143;p18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4" name="Google Shape;144;p18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5" name="Google Shape;145;p18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6" name="Google Shape;146;p18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7" name="Google Shape;147;p18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8" name="Google Shape;148;p18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49" name="Google Shape;149;p18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0" name="Google Shape;150;p18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1" name="Google Shape;151;p18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2" name="Google Shape;152;p18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3" name="Google Shape;153;p18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4" name="Google Shape;154;p18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5" name="Google Shape;155;p18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6" name="Google Shape;156;p18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57" name="Google Shape;157;p18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158" name="Google Shape;158;p18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59" name="Google Shape;159;p18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160" name="Google Shape;160;p18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1" name="Google Shape;161;p18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2" name="Google Shape;162;p18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3" name="Google Shape;163;p18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4" name="Google Shape;164;p18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5" name="Google Shape;165;p18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6" name="Google Shape;166;p18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7" name="Google Shape;167;p18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8" name="Google Shape;168;p18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69" name="Google Shape;169;p18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70" name="Google Shape;170;p18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171" name="Google Shape;171;p18"/>
          <p:cNvSpPr txBox="1"/>
          <p:nvPr>
            <p:ph type="title"/>
          </p:nvPr>
        </p:nvSpPr>
        <p:spPr>
          <a:xfrm>
            <a:off x="720000" y="47209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720000" y="1203600"/>
            <a:ext cx="77040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p19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176" name="Google Shape;176;p19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177" name="Google Shape;177;p19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78" name="Google Shape;178;p19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179" name="Google Shape;179;p19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180" name="Google Shape;180;p19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1" name="Google Shape;181;p19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2" name="Google Shape;182;p19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3" name="Google Shape;183;p19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4" name="Google Shape;184;p19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5" name="Google Shape;185;p19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6" name="Google Shape;186;p19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7" name="Google Shape;187;p19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8" name="Google Shape;188;p19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89" name="Google Shape;189;p19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0" name="Google Shape;190;p19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1" name="Google Shape;191;p19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2" name="Google Shape;192;p19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3" name="Google Shape;193;p19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4" name="Google Shape;194;p19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5" name="Google Shape;195;p19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96" name="Google Shape;196;p19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197" name="Google Shape;197;p19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98" name="Google Shape;198;p19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199" name="Google Shape;199;p19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0" name="Google Shape;200;p19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210" name="Google Shape;210;p19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1" name="Google Shape;211;p19"/>
          <p:cNvSpPr txBox="1"/>
          <p:nvPr>
            <p:ph idx="1" type="subTitle"/>
          </p:nvPr>
        </p:nvSpPr>
        <p:spPr>
          <a:xfrm>
            <a:off x="3691325" y="3835382"/>
            <a:ext cx="2742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9"/>
          <p:cNvSpPr txBox="1"/>
          <p:nvPr>
            <p:ph idx="2" type="subTitle"/>
          </p:nvPr>
        </p:nvSpPr>
        <p:spPr>
          <a:xfrm>
            <a:off x="720000" y="3835382"/>
            <a:ext cx="2742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9"/>
          <p:cNvSpPr txBox="1"/>
          <p:nvPr>
            <p:ph idx="3" type="subTitle"/>
          </p:nvPr>
        </p:nvSpPr>
        <p:spPr>
          <a:xfrm>
            <a:off x="3691325" y="3290588"/>
            <a:ext cx="2742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214" name="Google Shape;214;p19"/>
          <p:cNvSpPr txBox="1"/>
          <p:nvPr>
            <p:ph idx="4" type="subTitle"/>
          </p:nvPr>
        </p:nvSpPr>
        <p:spPr>
          <a:xfrm>
            <a:off x="720000" y="3290588"/>
            <a:ext cx="2742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p20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218" name="Google Shape;218;p20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219" name="Google Shape;219;p20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20" name="Google Shape;220;p20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221" name="Google Shape;221;p20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222" name="Google Shape;222;p20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3" name="Google Shape;223;p20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4" name="Google Shape;224;p20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5" name="Google Shape;225;p20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6" name="Google Shape;226;p20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7" name="Google Shape;227;p20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8" name="Google Shape;228;p20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29" name="Google Shape;229;p20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0" name="Google Shape;230;p20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1" name="Google Shape;231;p20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2" name="Google Shape;232;p20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3" name="Google Shape;233;p20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4" name="Google Shape;234;p20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5" name="Google Shape;235;p20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6" name="Google Shape;236;p20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7" name="Google Shape;237;p20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38" name="Google Shape;238;p20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239" name="Google Shape;239;p20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40" name="Google Shape;240;p20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241" name="Google Shape;241;p20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2" name="Google Shape;242;p20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7" name="Google Shape;247;p20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8" name="Google Shape;248;p20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252" name="Google Shape;252;p20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21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256" name="Google Shape;256;p21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257" name="Google Shape;257;p21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58" name="Google Shape;258;p21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259" name="Google Shape;259;p21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260" name="Google Shape;260;p21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1" name="Google Shape;261;p21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2" name="Google Shape;262;p21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3" name="Google Shape;263;p21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4" name="Google Shape;264;p21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5" name="Google Shape;265;p21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6" name="Google Shape;266;p21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7" name="Google Shape;267;p21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8" name="Google Shape;268;p21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69" name="Google Shape;269;p21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0" name="Google Shape;270;p21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1" name="Google Shape;271;p21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2" name="Google Shape;272;p21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3" name="Google Shape;273;p21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4" name="Google Shape;274;p21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5" name="Google Shape;275;p21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276" name="Google Shape;276;p21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277" name="Google Shape;277;p21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78" name="Google Shape;278;p21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279" name="Google Shape;279;p21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0" name="Google Shape;280;p21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1" name="Google Shape;281;p21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3" name="Google Shape;283;p21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4" name="Google Shape;284;p21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5" name="Google Shape;285;p21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6" name="Google Shape;286;p21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7" name="Google Shape;287;p21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8" name="Google Shape;288;p21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89" name="Google Shape;289;p21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290" name="Google Shape;290;p21"/>
          <p:cNvSpPr txBox="1"/>
          <p:nvPr>
            <p:ph type="title"/>
          </p:nvPr>
        </p:nvSpPr>
        <p:spPr>
          <a:xfrm>
            <a:off x="774125" y="1630975"/>
            <a:ext cx="4064400" cy="182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1" type="subTitle"/>
          </p:nvPr>
        </p:nvSpPr>
        <p:spPr>
          <a:xfrm>
            <a:off x="774125" y="3458825"/>
            <a:ext cx="4064400" cy="8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1"/>
          <p:cNvSpPr/>
          <p:nvPr>
            <p:ph idx="2" type="pic"/>
          </p:nvPr>
        </p:nvSpPr>
        <p:spPr>
          <a:xfrm>
            <a:off x="5273100" y="533863"/>
            <a:ext cx="29100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p22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296" name="Google Shape;296;p22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297" name="Google Shape;297;p22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98" name="Google Shape;298;p22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299" name="Google Shape;299;p22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300" name="Google Shape;300;p22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1" name="Google Shape;301;p22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2" name="Google Shape;302;p22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3" name="Google Shape;303;p22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4" name="Google Shape;304;p22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5" name="Google Shape;305;p22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6" name="Google Shape;306;p22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7" name="Google Shape;307;p22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8" name="Google Shape;308;p22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9" name="Google Shape;309;p22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0" name="Google Shape;310;p22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1" name="Google Shape;311;p22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2" name="Google Shape;312;p22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3" name="Google Shape;313;p22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4" name="Google Shape;314;p22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5" name="Google Shape;315;p22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16" name="Google Shape;316;p22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317" name="Google Shape;317;p22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18" name="Google Shape;318;p22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319" name="Google Shape;319;p22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0" name="Google Shape;320;p22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1" name="Google Shape;321;p22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" name="Google Shape;322;p22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" name="Google Shape;323;p22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" name="Google Shape;324;p22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" name="Google Shape;325;p22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" name="Google Shape;326;p22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" name="Google Shape;327;p22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" name="Google Shape;328;p22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" name="Google Shape;329;p22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330" name="Google Shape;330;p22"/>
          <p:cNvSpPr txBox="1"/>
          <p:nvPr>
            <p:ph type="title"/>
          </p:nvPr>
        </p:nvSpPr>
        <p:spPr>
          <a:xfrm>
            <a:off x="1314125" y="1499000"/>
            <a:ext cx="4580100" cy="19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" name="Google Shape;333;p23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334" name="Google Shape;334;p23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335" name="Google Shape;335;p23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336" name="Google Shape;336;p23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337" name="Google Shape;337;p23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338" name="Google Shape;338;p23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9" name="Google Shape;339;p23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0" name="Google Shape;340;p23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1" name="Google Shape;341;p23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2" name="Google Shape;342;p23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3" name="Google Shape;343;p23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4" name="Google Shape;344;p23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5" name="Google Shape;345;p23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6" name="Google Shape;346;p23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7" name="Google Shape;347;p23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8" name="Google Shape;348;p23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9" name="Google Shape;349;p23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0" name="Google Shape;350;p23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1" name="Google Shape;351;p23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2" name="Google Shape;352;p23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3" name="Google Shape;353;p23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4" name="Google Shape;354;p23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355" name="Google Shape;355;p23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56" name="Google Shape;356;p23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357" name="Google Shape;357;p23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58" name="Google Shape;358;p23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59" name="Google Shape;359;p23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0" name="Google Shape;360;p23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1" name="Google Shape;361;p23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2" name="Google Shape;362;p23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3" name="Google Shape;363;p23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4" name="Google Shape;364;p23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5" name="Google Shape;365;p23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6" name="Google Shape;366;p23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67" name="Google Shape;367;p23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368" name="Google Shape;368;p23"/>
          <p:cNvSpPr txBox="1"/>
          <p:nvPr>
            <p:ph type="title"/>
          </p:nvPr>
        </p:nvSpPr>
        <p:spPr>
          <a:xfrm>
            <a:off x="2361663" y="539500"/>
            <a:ext cx="4795200" cy="14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9" name="Google Shape;369;p23"/>
          <p:cNvSpPr txBox="1"/>
          <p:nvPr>
            <p:ph idx="1" type="subTitle"/>
          </p:nvPr>
        </p:nvSpPr>
        <p:spPr>
          <a:xfrm>
            <a:off x="2361663" y="1918657"/>
            <a:ext cx="4795200" cy="24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4"/>
          <p:cNvSpPr/>
          <p:nvPr>
            <p:ph idx="2" type="pic"/>
          </p:nvPr>
        </p:nvSpPr>
        <p:spPr>
          <a:xfrm>
            <a:off x="-75" y="-1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24"/>
          <p:cNvSpPr txBox="1"/>
          <p:nvPr>
            <p:ph type="title"/>
          </p:nvPr>
        </p:nvSpPr>
        <p:spPr>
          <a:xfrm>
            <a:off x="719925" y="4035875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5" name="Google Shape;375;p25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377" name="Google Shape;377;p25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378" name="Google Shape;378;p25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379" name="Google Shape;379;p25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380" name="Google Shape;380;p25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1" name="Google Shape;381;p25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2" name="Google Shape;382;p25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3" name="Google Shape;383;p25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4" name="Google Shape;384;p25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5" name="Google Shape;385;p25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6" name="Google Shape;386;p25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7" name="Google Shape;387;p25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8" name="Google Shape;388;p25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89" name="Google Shape;389;p25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0" name="Google Shape;390;p25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1" name="Google Shape;391;p25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2" name="Google Shape;392;p25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3" name="Google Shape;393;p25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4" name="Google Shape;394;p25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5" name="Google Shape;395;p25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96" name="Google Shape;396;p25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397" name="Google Shape;397;p25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98" name="Google Shape;398;p25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399" name="Google Shape;399;p25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6" name="Google Shape;406;p25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7" name="Google Shape;407;p25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8" name="Google Shape;408;p25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9" name="Google Shape;409;p25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410" name="Google Shape;410;p25"/>
          <p:cNvSpPr txBox="1"/>
          <p:nvPr>
            <p:ph hasCustomPrompt="1" type="title"/>
          </p:nvPr>
        </p:nvSpPr>
        <p:spPr>
          <a:xfrm>
            <a:off x="1284000" y="1341375"/>
            <a:ext cx="6576000" cy="11265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11" name="Google Shape;411;p25"/>
          <p:cNvSpPr txBox="1"/>
          <p:nvPr>
            <p:ph idx="1" type="subTitle"/>
          </p:nvPr>
        </p:nvSpPr>
        <p:spPr>
          <a:xfrm>
            <a:off x="1284000" y="2826675"/>
            <a:ext cx="6576000" cy="352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5" name="Google Shape;415;p27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416" name="Google Shape;416;p27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417" name="Google Shape;417;p27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18" name="Google Shape;418;p27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419" name="Google Shape;419;p27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420" name="Google Shape;420;p27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1" name="Google Shape;421;p27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2" name="Google Shape;422;p27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3" name="Google Shape;423;p27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4" name="Google Shape;424;p27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5" name="Google Shape;425;p27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6" name="Google Shape;426;p27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7" name="Google Shape;427;p27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8" name="Google Shape;428;p27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9" name="Google Shape;429;p27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0" name="Google Shape;430;p27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1" name="Google Shape;431;p27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2" name="Google Shape;432;p27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3" name="Google Shape;433;p27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4" name="Google Shape;434;p27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5" name="Google Shape;435;p27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6" name="Google Shape;436;p27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437" name="Google Shape;437;p27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38" name="Google Shape;438;p27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439" name="Google Shape;439;p27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0" name="Google Shape;440;p27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1" name="Google Shape;441;p27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2" name="Google Shape;442;p27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3" name="Google Shape;443;p27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4" name="Google Shape;444;p27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5" name="Google Shape;445;p27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6" name="Google Shape;446;p27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7" name="Google Shape;447;p27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8" name="Google Shape;448;p27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9" name="Google Shape;449;p27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450" name="Google Shape;450;p27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1" name="Google Shape;451;p27"/>
          <p:cNvSpPr txBox="1"/>
          <p:nvPr>
            <p:ph idx="1" type="subTitle"/>
          </p:nvPr>
        </p:nvSpPr>
        <p:spPr>
          <a:xfrm>
            <a:off x="2047750" y="2166625"/>
            <a:ext cx="230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27"/>
          <p:cNvSpPr txBox="1"/>
          <p:nvPr>
            <p:ph idx="2" type="subTitle"/>
          </p:nvPr>
        </p:nvSpPr>
        <p:spPr>
          <a:xfrm>
            <a:off x="2047750" y="4030430"/>
            <a:ext cx="230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27"/>
          <p:cNvSpPr txBox="1"/>
          <p:nvPr>
            <p:ph idx="3" type="subTitle"/>
          </p:nvPr>
        </p:nvSpPr>
        <p:spPr>
          <a:xfrm>
            <a:off x="6003648" y="4030400"/>
            <a:ext cx="230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4" name="Google Shape;454;p27"/>
          <p:cNvSpPr txBox="1"/>
          <p:nvPr>
            <p:ph idx="4" type="subTitle"/>
          </p:nvPr>
        </p:nvSpPr>
        <p:spPr>
          <a:xfrm>
            <a:off x="6003648" y="2166625"/>
            <a:ext cx="230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27"/>
          <p:cNvSpPr txBox="1"/>
          <p:nvPr>
            <p:ph hasCustomPrompt="1" idx="5" type="title"/>
          </p:nvPr>
        </p:nvSpPr>
        <p:spPr>
          <a:xfrm>
            <a:off x="1010300" y="1256175"/>
            <a:ext cx="942000" cy="815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6" name="Google Shape;456;p27"/>
          <p:cNvSpPr txBox="1"/>
          <p:nvPr>
            <p:ph hasCustomPrompt="1" idx="6" type="title"/>
          </p:nvPr>
        </p:nvSpPr>
        <p:spPr>
          <a:xfrm>
            <a:off x="4967075" y="3119974"/>
            <a:ext cx="942000" cy="815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7" name="Google Shape;457;p27"/>
          <p:cNvSpPr txBox="1"/>
          <p:nvPr>
            <p:ph hasCustomPrompt="1" idx="7" type="title"/>
          </p:nvPr>
        </p:nvSpPr>
        <p:spPr>
          <a:xfrm>
            <a:off x="1010300" y="3119974"/>
            <a:ext cx="942000" cy="815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8" name="Google Shape;458;p27"/>
          <p:cNvSpPr txBox="1"/>
          <p:nvPr>
            <p:ph hasCustomPrompt="1" idx="8" type="title"/>
          </p:nvPr>
        </p:nvSpPr>
        <p:spPr>
          <a:xfrm>
            <a:off x="4967075" y="1256175"/>
            <a:ext cx="942000" cy="815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9" name="Google Shape;459;p27"/>
          <p:cNvSpPr txBox="1"/>
          <p:nvPr>
            <p:ph idx="9" type="subTitle"/>
          </p:nvPr>
        </p:nvSpPr>
        <p:spPr>
          <a:xfrm>
            <a:off x="2047750" y="1350925"/>
            <a:ext cx="2309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460" name="Google Shape;460;p27"/>
          <p:cNvSpPr txBox="1"/>
          <p:nvPr>
            <p:ph idx="13" type="subTitle"/>
          </p:nvPr>
        </p:nvSpPr>
        <p:spPr>
          <a:xfrm>
            <a:off x="2047750" y="3214730"/>
            <a:ext cx="2309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461" name="Google Shape;461;p27"/>
          <p:cNvSpPr txBox="1"/>
          <p:nvPr>
            <p:ph idx="14" type="subTitle"/>
          </p:nvPr>
        </p:nvSpPr>
        <p:spPr>
          <a:xfrm>
            <a:off x="6003649" y="3214730"/>
            <a:ext cx="2309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462" name="Google Shape;462;p27"/>
          <p:cNvSpPr txBox="1"/>
          <p:nvPr>
            <p:ph idx="15" type="subTitle"/>
          </p:nvPr>
        </p:nvSpPr>
        <p:spPr>
          <a:xfrm>
            <a:off x="6003649" y="1350925"/>
            <a:ext cx="2309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5" name="Google Shape;465;p28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466" name="Google Shape;466;p28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467" name="Google Shape;467;p28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68" name="Google Shape;468;p28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469" name="Google Shape;469;p28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470" name="Google Shape;470;p28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1" name="Google Shape;471;p28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2" name="Google Shape;472;p28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3" name="Google Shape;473;p28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4" name="Google Shape;474;p28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5" name="Google Shape;475;p28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6" name="Google Shape;476;p28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7" name="Google Shape;477;p28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8" name="Google Shape;478;p28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79" name="Google Shape;479;p28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0" name="Google Shape;480;p28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1" name="Google Shape;481;p28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2" name="Google Shape;482;p28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3" name="Google Shape;483;p28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4" name="Google Shape;484;p28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5" name="Google Shape;485;p28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86" name="Google Shape;486;p28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487" name="Google Shape;487;p28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88" name="Google Shape;488;p28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489" name="Google Shape;489;p28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0" name="Google Shape;490;p28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1" name="Google Shape;491;p28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2" name="Google Shape;492;p28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3" name="Google Shape;493;p28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4" name="Google Shape;494;p28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5" name="Google Shape;495;p28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6" name="Google Shape;496;p28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7" name="Google Shape;497;p28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8" name="Google Shape;498;p28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9" name="Google Shape;499;p28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500" name="Google Shape;500;p28"/>
          <p:cNvSpPr txBox="1"/>
          <p:nvPr>
            <p:ph type="title"/>
          </p:nvPr>
        </p:nvSpPr>
        <p:spPr>
          <a:xfrm>
            <a:off x="2618700" y="3357213"/>
            <a:ext cx="521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01" name="Google Shape;501;p28"/>
          <p:cNvSpPr txBox="1"/>
          <p:nvPr>
            <p:ph idx="1" type="subTitle"/>
          </p:nvPr>
        </p:nvSpPr>
        <p:spPr>
          <a:xfrm>
            <a:off x="2618700" y="1206727"/>
            <a:ext cx="5216700" cy="22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4" name="Google Shape;504;p29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505" name="Google Shape;505;p29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506" name="Google Shape;506;p29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507" name="Google Shape;507;p29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508" name="Google Shape;508;p29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509" name="Google Shape;509;p29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0" name="Google Shape;510;p29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1" name="Google Shape;511;p29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2" name="Google Shape;512;p29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3" name="Google Shape;513;p29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4" name="Google Shape;514;p29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5" name="Google Shape;515;p29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6" name="Google Shape;516;p29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7" name="Google Shape;517;p29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8" name="Google Shape;518;p29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19" name="Google Shape;519;p29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0" name="Google Shape;520;p29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1" name="Google Shape;521;p29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2" name="Google Shape;522;p29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3" name="Google Shape;523;p29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4" name="Google Shape;524;p29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25" name="Google Shape;525;p29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526" name="Google Shape;526;p29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27" name="Google Shape;527;p29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528" name="Google Shape;528;p29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29" name="Google Shape;529;p29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0" name="Google Shape;530;p29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1" name="Google Shape;531;p29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2" name="Google Shape;532;p29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3" name="Google Shape;533;p29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4" name="Google Shape;534;p29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5" name="Google Shape;535;p29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6" name="Google Shape;536;p29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7" name="Google Shape;537;p29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38" name="Google Shape;538;p29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539" name="Google Shape;539;p29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2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2" name="Google Shape;542;p30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543" name="Google Shape;543;p30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544" name="Google Shape;544;p30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545" name="Google Shape;545;p30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546" name="Google Shape;546;p30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547" name="Google Shape;547;p30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48" name="Google Shape;548;p30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49" name="Google Shape;549;p30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0" name="Google Shape;550;p30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1" name="Google Shape;551;p30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2" name="Google Shape;552;p30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3" name="Google Shape;553;p30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4" name="Google Shape;554;p30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5" name="Google Shape;555;p30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6" name="Google Shape;556;p30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7" name="Google Shape;557;p30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8" name="Google Shape;558;p30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9" name="Google Shape;559;p30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60" name="Google Shape;560;p30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61" name="Google Shape;561;p30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62" name="Google Shape;562;p30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63" name="Google Shape;563;p30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564" name="Google Shape;564;p30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65" name="Google Shape;565;p30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566" name="Google Shape;566;p30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67" name="Google Shape;567;p30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68" name="Google Shape;568;p30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69" name="Google Shape;569;p30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0" name="Google Shape;570;p30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1" name="Google Shape;571;p30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2" name="Google Shape;572;p30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3" name="Google Shape;573;p30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5" name="Google Shape;575;p30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76" name="Google Shape;576;p30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577" name="Google Shape;577;p30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BODY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0" name="Google Shape;580;p31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581" name="Google Shape;581;p31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582" name="Google Shape;582;p31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583" name="Google Shape;583;p31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584" name="Google Shape;584;p31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585" name="Google Shape;585;p31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86" name="Google Shape;586;p31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87" name="Google Shape;587;p31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88" name="Google Shape;588;p31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89" name="Google Shape;589;p31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0" name="Google Shape;590;p31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1" name="Google Shape;591;p31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2" name="Google Shape;592;p31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3" name="Google Shape;593;p31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4" name="Google Shape;594;p31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5" name="Google Shape;595;p31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6" name="Google Shape;596;p31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7" name="Google Shape;597;p31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8" name="Google Shape;598;p31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99" name="Google Shape;599;p31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00" name="Google Shape;600;p31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01" name="Google Shape;601;p31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602" name="Google Shape;602;p31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03" name="Google Shape;603;p31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604" name="Google Shape;604;p31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5" name="Google Shape;605;p31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6" name="Google Shape;606;p31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7" name="Google Shape;607;p31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8" name="Google Shape;608;p31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9" name="Google Shape;609;p31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0" name="Google Shape;610;p31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1" name="Google Shape;611;p31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2" name="Google Shape;612;p31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3" name="Google Shape;613;p31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4" name="Google Shape;614;p31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615" name="Google Shape;615;p31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6" name="Google Shape;616;p31"/>
          <p:cNvSpPr txBox="1"/>
          <p:nvPr>
            <p:ph idx="1" type="body"/>
          </p:nvPr>
        </p:nvSpPr>
        <p:spPr>
          <a:xfrm>
            <a:off x="720000" y="1278025"/>
            <a:ext cx="7710900" cy="33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8" name="Google Shape;61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9" name="Google Shape;619;p32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620" name="Google Shape;620;p32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621" name="Google Shape;621;p32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622" name="Google Shape;622;p32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623" name="Google Shape;623;p32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624" name="Google Shape;624;p32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25" name="Google Shape;625;p32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26" name="Google Shape;626;p32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27" name="Google Shape;627;p32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28" name="Google Shape;628;p32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29" name="Google Shape;629;p32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0" name="Google Shape;630;p32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1" name="Google Shape;631;p32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2" name="Google Shape;632;p32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3" name="Google Shape;633;p32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4" name="Google Shape;634;p32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5" name="Google Shape;635;p32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6" name="Google Shape;636;p32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7" name="Google Shape;637;p32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8" name="Google Shape;638;p32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39" name="Google Shape;639;p32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40" name="Google Shape;640;p32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641" name="Google Shape;641;p32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42" name="Google Shape;642;p32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643" name="Google Shape;643;p32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4" name="Google Shape;644;p32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5" name="Google Shape;645;p32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6" name="Google Shape;646;p32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7" name="Google Shape;647;p32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8" name="Google Shape;648;p32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9" name="Google Shape;649;p32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50" name="Google Shape;650;p32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654" name="Google Shape;654;p32"/>
          <p:cNvSpPr txBox="1"/>
          <p:nvPr>
            <p:ph type="title"/>
          </p:nvPr>
        </p:nvSpPr>
        <p:spPr>
          <a:xfrm>
            <a:off x="720000" y="1806430"/>
            <a:ext cx="3597900" cy="7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5" name="Google Shape;655;p32"/>
          <p:cNvSpPr txBox="1"/>
          <p:nvPr>
            <p:ph idx="1" type="subTitle"/>
          </p:nvPr>
        </p:nvSpPr>
        <p:spPr>
          <a:xfrm>
            <a:off x="720000" y="2510840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8" name="Google Shape;658;p33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659" name="Google Shape;659;p33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660" name="Google Shape;660;p33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661" name="Google Shape;661;p33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662" name="Google Shape;662;p33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663" name="Google Shape;663;p33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4" name="Google Shape;664;p33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5" name="Google Shape;665;p33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6" name="Google Shape;666;p33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7" name="Google Shape;667;p33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8" name="Google Shape;668;p33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69" name="Google Shape;669;p33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0" name="Google Shape;670;p33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1" name="Google Shape;671;p33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2" name="Google Shape;672;p33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3" name="Google Shape;673;p33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4" name="Google Shape;674;p33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5" name="Google Shape;675;p33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6" name="Google Shape;676;p33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7" name="Google Shape;677;p33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8" name="Google Shape;678;p33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9" name="Google Shape;679;p33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680" name="Google Shape;680;p33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81" name="Google Shape;681;p33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682" name="Google Shape;682;p33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3" name="Google Shape;683;p33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4" name="Google Shape;684;p33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5" name="Google Shape;685;p33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6" name="Google Shape;686;p33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7" name="Google Shape;687;p33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8" name="Google Shape;688;p33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89" name="Google Shape;689;p33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90" name="Google Shape;690;p33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91" name="Google Shape;691;p33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92" name="Google Shape;692;p33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693" name="Google Shape;693;p33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4" name="Google Shape;694;p33"/>
          <p:cNvSpPr txBox="1"/>
          <p:nvPr>
            <p:ph idx="1" type="subTitle"/>
          </p:nvPr>
        </p:nvSpPr>
        <p:spPr>
          <a:xfrm>
            <a:off x="2200675" y="3543418"/>
            <a:ext cx="47427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5" name="Google Shape;695;p33"/>
          <p:cNvSpPr txBox="1"/>
          <p:nvPr>
            <p:ph idx="2" type="subTitle"/>
          </p:nvPr>
        </p:nvSpPr>
        <p:spPr>
          <a:xfrm>
            <a:off x="2200675" y="1968825"/>
            <a:ext cx="47427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6" name="Google Shape;696;p33"/>
          <p:cNvSpPr txBox="1"/>
          <p:nvPr>
            <p:ph idx="3" type="subTitle"/>
          </p:nvPr>
        </p:nvSpPr>
        <p:spPr>
          <a:xfrm>
            <a:off x="2200684" y="2984253"/>
            <a:ext cx="4742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697" name="Google Shape;697;p33"/>
          <p:cNvSpPr txBox="1"/>
          <p:nvPr>
            <p:ph idx="4" type="subTitle"/>
          </p:nvPr>
        </p:nvSpPr>
        <p:spPr>
          <a:xfrm>
            <a:off x="2200674" y="1409661"/>
            <a:ext cx="4742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ONE_COLUMN_TEXT_1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0" name="Google Shape;700;p34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701" name="Google Shape;701;p34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702" name="Google Shape;702;p34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703" name="Google Shape;703;p34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704" name="Google Shape;704;p34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705" name="Google Shape;705;p34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6" name="Google Shape;706;p34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7" name="Google Shape;707;p34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8" name="Google Shape;708;p34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9" name="Google Shape;709;p34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0" name="Google Shape;710;p34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1" name="Google Shape;711;p34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2" name="Google Shape;712;p34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3" name="Google Shape;713;p34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4" name="Google Shape;714;p34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5" name="Google Shape;715;p34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6" name="Google Shape;716;p34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7" name="Google Shape;717;p34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8" name="Google Shape;718;p34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19" name="Google Shape;719;p34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20" name="Google Shape;720;p34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21" name="Google Shape;721;p34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22" name="Google Shape;722;p34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23" name="Google Shape;723;p34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724" name="Google Shape;724;p34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25" name="Google Shape;725;p34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26" name="Google Shape;726;p34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27" name="Google Shape;727;p34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28" name="Google Shape;728;p34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29" name="Google Shape;729;p34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30" name="Google Shape;730;p34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31" name="Google Shape;731;p34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32" name="Google Shape;732;p34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33" name="Google Shape;733;p34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34" name="Google Shape;734;p34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735" name="Google Shape;735;p34"/>
          <p:cNvSpPr txBox="1"/>
          <p:nvPr>
            <p:ph idx="1" type="subTitle"/>
          </p:nvPr>
        </p:nvSpPr>
        <p:spPr>
          <a:xfrm>
            <a:off x="4853878" y="1667625"/>
            <a:ext cx="32541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34"/>
          <p:cNvSpPr txBox="1"/>
          <p:nvPr>
            <p:ph idx="2" type="subTitle"/>
          </p:nvPr>
        </p:nvSpPr>
        <p:spPr>
          <a:xfrm>
            <a:off x="1057900" y="1667625"/>
            <a:ext cx="32541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34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Google Shape;73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0" name="Google Shape;740;p35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741" name="Google Shape;741;p35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742" name="Google Shape;742;p35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743" name="Google Shape;743;p35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744" name="Google Shape;744;p35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745" name="Google Shape;745;p35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6" name="Google Shape;746;p35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7" name="Google Shape;747;p35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8" name="Google Shape;748;p35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9" name="Google Shape;749;p35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0" name="Google Shape;750;p35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1" name="Google Shape;751;p35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2" name="Google Shape;752;p35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3" name="Google Shape;753;p35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4" name="Google Shape;754;p35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5" name="Google Shape;755;p35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6" name="Google Shape;756;p35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7" name="Google Shape;757;p35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8" name="Google Shape;758;p35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9" name="Google Shape;759;p35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60" name="Google Shape;760;p35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61" name="Google Shape;761;p35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62" name="Google Shape;762;p35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63" name="Google Shape;763;p35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764" name="Google Shape;764;p35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65" name="Google Shape;765;p35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66" name="Google Shape;766;p35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67" name="Google Shape;767;p35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68" name="Google Shape;768;p35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69" name="Google Shape;769;p35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70" name="Google Shape;770;p35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71" name="Google Shape;771;p35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72" name="Google Shape;772;p35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73" name="Google Shape;773;p35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74" name="Google Shape;774;p35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775" name="Google Shape;775;p35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76" name="Google Shape;776;p35"/>
          <p:cNvSpPr txBox="1"/>
          <p:nvPr>
            <p:ph idx="1" type="subTitle"/>
          </p:nvPr>
        </p:nvSpPr>
        <p:spPr>
          <a:xfrm>
            <a:off x="1621175" y="1836837"/>
            <a:ext cx="5949000" cy="3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35"/>
          <p:cNvSpPr txBox="1"/>
          <p:nvPr>
            <p:ph idx="2" type="subTitle"/>
          </p:nvPr>
        </p:nvSpPr>
        <p:spPr>
          <a:xfrm>
            <a:off x="1621199" y="4224541"/>
            <a:ext cx="5949000" cy="3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8" name="Google Shape;778;p35"/>
          <p:cNvSpPr txBox="1"/>
          <p:nvPr>
            <p:ph idx="3" type="subTitle"/>
          </p:nvPr>
        </p:nvSpPr>
        <p:spPr>
          <a:xfrm>
            <a:off x="1621175" y="3030695"/>
            <a:ext cx="5949000" cy="3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35"/>
          <p:cNvSpPr txBox="1"/>
          <p:nvPr>
            <p:ph idx="4" type="subTitle"/>
          </p:nvPr>
        </p:nvSpPr>
        <p:spPr>
          <a:xfrm>
            <a:off x="1621181" y="1248450"/>
            <a:ext cx="5949000" cy="6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780" name="Google Shape;780;p35"/>
          <p:cNvSpPr txBox="1"/>
          <p:nvPr>
            <p:ph idx="5" type="subTitle"/>
          </p:nvPr>
        </p:nvSpPr>
        <p:spPr>
          <a:xfrm>
            <a:off x="1621187" y="3636154"/>
            <a:ext cx="5949000" cy="6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781" name="Google Shape;781;p35"/>
          <p:cNvSpPr txBox="1"/>
          <p:nvPr>
            <p:ph idx="6" type="subTitle"/>
          </p:nvPr>
        </p:nvSpPr>
        <p:spPr>
          <a:xfrm>
            <a:off x="1621176" y="2442308"/>
            <a:ext cx="5949000" cy="6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b="1"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" name="Google Shape;78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4" name="Google Shape;784;p36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785" name="Google Shape;785;p36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786" name="Google Shape;786;p36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787" name="Google Shape;787;p36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788" name="Google Shape;788;p36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789" name="Google Shape;789;p36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0" name="Google Shape;790;p36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1" name="Google Shape;791;p36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2" name="Google Shape;792;p36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3" name="Google Shape;793;p36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4" name="Google Shape;794;p36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5" name="Google Shape;795;p36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6" name="Google Shape;796;p36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7" name="Google Shape;797;p36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8" name="Google Shape;798;p36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9" name="Google Shape;799;p36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0" name="Google Shape;800;p36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1" name="Google Shape;801;p36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2" name="Google Shape;802;p36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3" name="Google Shape;803;p36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4" name="Google Shape;804;p36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5" name="Google Shape;805;p36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806" name="Google Shape;806;p36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07" name="Google Shape;807;p36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808" name="Google Shape;808;p36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09" name="Google Shape;809;p36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0" name="Google Shape;810;p36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1" name="Google Shape;811;p36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2" name="Google Shape;812;p36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3" name="Google Shape;813;p36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4" name="Google Shape;814;p36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5" name="Google Shape;815;p36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6" name="Google Shape;816;p36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7" name="Google Shape;817;p36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18" name="Google Shape;818;p36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819" name="Google Shape;819;p36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0" name="Google Shape;820;p36"/>
          <p:cNvSpPr txBox="1"/>
          <p:nvPr>
            <p:ph idx="1" type="subTitle"/>
          </p:nvPr>
        </p:nvSpPr>
        <p:spPr>
          <a:xfrm>
            <a:off x="2254000" y="2042367"/>
            <a:ext cx="219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36"/>
          <p:cNvSpPr txBox="1"/>
          <p:nvPr>
            <p:ph idx="2" type="subTitle"/>
          </p:nvPr>
        </p:nvSpPr>
        <p:spPr>
          <a:xfrm>
            <a:off x="5484501" y="2042366"/>
            <a:ext cx="219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36"/>
          <p:cNvSpPr txBox="1"/>
          <p:nvPr>
            <p:ph idx="3" type="subTitle"/>
          </p:nvPr>
        </p:nvSpPr>
        <p:spPr>
          <a:xfrm>
            <a:off x="2254000" y="3650150"/>
            <a:ext cx="219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3" name="Google Shape;823;p36"/>
          <p:cNvSpPr txBox="1"/>
          <p:nvPr>
            <p:ph idx="4" type="subTitle"/>
          </p:nvPr>
        </p:nvSpPr>
        <p:spPr>
          <a:xfrm>
            <a:off x="5484501" y="3650148"/>
            <a:ext cx="219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36"/>
          <p:cNvSpPr txBox="1"/>
          <p:nvPr>
            <p:ph idx="5" type="subTitle"/>
          </p:nvPr>
        </p:nvSpPr>
        <p:spPr>
          <a:xfrm>
            <a:off x="2254000" y="1529300"/>
            <a:ext cx="2198700" cy="5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25" name="Google Shape;825;p36"/>
          <p:cNvSpPr txBox="1"/>
          <p:nvPr>
            <p:ph idx="6" type="subTitle"/>
          </p:nvPr>
        </p:nvSpPr>
        <p:spPr>
          <a:xfrm>
            <a:off x="5484500" y="1529300"/>
            <a:ext cx="2198700" cy="5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26" name="Google Shape;826;p36"/>
          <p:cNvSpPr txBox="1"/>
          <p:nvPr>
            <p:ph idx="7" type="subTitle"/>
          </p:nvPr>
        </p:nvSpPr>
        <p:spPr>
          <a:xfrm>
            <a:off x="2254000" y="3137183"/>
            <a:ext cx="2198700" cy="5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27" name="Google Shape;827;p36"/>
          <p:cNvSpPr txBox="1"/>
          <p:nvPr>
            <p:ph idx="8" type="subTitle"/>
          </p:nvPr>
        </p:nvSpPr>
        <p:spPr>
          <a:xfrm>
            <a:off x="5484500" y="3137181"/>
            <a:ext cx="2198700" cy="5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0" name="Google Shape;830;p37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831" name="Google Shape;831;p37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832" name="Google Shape;832;p37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833" name="Google Shape;833;p37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834" name="Google Shape;834;p37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835" name="Google Shape;835;p37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6" name="Google Shape;836;p37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7" name="Google Shape;837;p37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8" name="Google Shape;838;p37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9" name="Google Shape;839;p37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0" name="Google Shape;840;p37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1" name="Google Shape;841;p37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2" name="Google Shape;842;p37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3" name="Google Shape;843;p37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4" name="Google Shape;844;p37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5" name="Google Shape;845;p37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6" name="Google Shape;846;p37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7" name="Google Shape;847;p37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8" name="Google Shape;848;p37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9" name="Google Shape;849;p37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50" name="Google Shape;850;p37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51" name="Google Shape;851;p37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852" name="Google Shape;852;p37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53" name="Google Shape;853;p37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854" name="Google Shape;854;p37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5" name="Google Shape;855;p37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6" name="Google Shape;856;p37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7" name="Google Shape;857;p37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8" name="Google Shape;858;p37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59" name="Google Shape;859;p37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0" name="Google Shape;860;p37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1" name="Google Shape;861;p37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2" name="Google Shape;862;p37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3" name="Google Shape;863;p37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864" name="Google Shape;864;p37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865" name="Google Shape;865;p37"/>
          <p:cNvSpPr txBox="1"/>
          <p:nvPr>
            <p:ph type="title"/>
          </p:nvPr>
        </p:nvSpPr>
        <p:spPr>
          <a:xfrm>
            <a:off x="720000" y="475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66" name="Google Shape;866;p37"/>
          <p:cNvSpPr txBox="1"/>
          <p:nvPr>
            <p:ph idx="1" type="subTitle"/>
          </p:nvPr>
        </p:nvSpPr>
        <p:spPr>
          <a:xfrm>
            <a:off x="1029775" y="222453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7" name="Google Shape;867;p37"/>
          <p:cNvSpPr txBox="1"/>
          <p:nvPr>
            <p:ph idx="2" type="subTitle"/>
          </p:nvPr>
        </p:nvSpPr>
        <p:spPr>
          <a:xfrm>
            <a:off x="3507550" y="222453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8" name="Google Shape;868;p37"/>
          <p:cNvSpPr txBox="1"/>
          <p:nvPr>
            <p:ph idx="3" type="subTitle"/>
          </p:nvPr>
        </p:nvSpPr>
        <p:spPr>
          <a:xfrm>
            <a:off x="1029775" y="399887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9" name="Google Shape;869;p37"/>
          <p:cNvSpPr txBox="1"/>
          <p:nvPr>
            <p:ph idx="4" type="subTitle"/>
          </p:nvPr>
        </p:nvSpPr>
        <p:spPr>
          <a:xfrm>
            <a:off x="3507554" y="399887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" name="Google Shape;870;p37"/>
          <p:cNvSpPr txBox="1"/>
          <p:nvPr>
            <p:ph idx="5" type="subTitle"/>
          </p:nvPr>
        </p:nvSpPr>
        <p:spPr>
          <a:xfrm>
            <a:off x="5985350" y="222453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1" name="Google Shape;871;p37"/>
          <p:cNvSpPr txBox="1"/>
          <p:nvPr>
            <p:ph idx="6" type="subTitle"/>
          </p:nvPr>
        </p:nvSpPr>
        <p:spPr>
          <a:xfrm>
            <a:off x="5985350" y="3998874"/>
            <a:ext cx="21288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2" name="Google Shape;872;p37"/>
          <p:cNvSpPr txBox="1"/>
          <p:nvPr>
            <p:ph idx="7" type="subTitle"/>
          </p:nvPr>
        </p:nvSpPr>
        <p:spPr>
          <a:xfrm>
            <a:off x="1029775" y="1746600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73" name="Google Shape;873;p37"/>
          <p:cNvSpPr txBox="1"/>
          <p:nvPr>
            <p:ph idx="8" type="subTitle"/>
          </p:nvPr>
        </p:nvSpPr>
        <p:spPr>
          <a:xfrm>
            <a:off x="3507550" y="1746600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74" name="Google Shape;874;p37"/>
          <p:cNvSpPr txBox="1"/>
          <p:nvPr>
            <p:ph idx="9" type="subTitle"/>
          </p:nvPr>
        </p:nvSpPr>
        <p:spPr>
          <a:xfrm>
            <a:off x="1029775" y="3526876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75" name="Google Shape;875;p37"/>
          <p:cNvSpPr txBox="1"/>
          <p:nvPr>
            <p:ph idx="13" type="subTitle"/>
          </p:nvPr>
        </p:nvSpPr>
        <p:spPr>
          <a:xfrm>
            <a:off x="3507550" y="3526876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76" name="Google Shape;876;p37"/>
          <p:cNvSpPr txBox="1"/>
          <p:nvPr>
            <p:ph idx="14" type="subTitle"/>
          </p:nvPr>
        </p:nvSpPr>
        <p:spPr>
          <a:xfrm>
            <a:off x="5985350" y="1746600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877" name="Google Shape;877;p37"/>
          <p:cNvSpPr txBox="1"/>
          <p:nvPr>
            <p:ph idx="15" type="subTitle"/>
          </p:nvPr>
        </p:nvSpPr>
        <p:spPr>
          <a:xfrm>
            <a:off x="5985350" y="3526876"/>
            <a:ext cx="21288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 Vietnam Pro"/>
              <a:buNone/>
              <a:defRPr b="1" sz="22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0" name="Google Shape;880;p38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881" name="Google Shape;881;p38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882" name="Google Shape;882;p38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883" name="Google Shape;883;p38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884" name="Google Shape;884;p38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885" name="Google Shape;885;p38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86" name="Google Shape;886;p38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87" name="Google Shape;887;p38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88" name="Google Shape;888;p38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89" name="Google Shape;889;p38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0" name="Google Shape;890;p38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1" name="Google Shape;891;p38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2" name="Google Shape;892;p38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3" name="Google Shape;893;p38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4" name="Google Shape;894;p38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5" name="Google Shape;895;p38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6" name="Google Shape;896;p38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7" name="Google Shape;897;p38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8" name="Google Shape;898;p38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99" name="Google Shape;899;p38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00" name="Google Shape;900;p38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01" name="Google Shape;901;p38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902" name="Google Shape;902;p38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03" name="Google Shape;903;p38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904" name="Google Shape;904;p38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915" name="Google Shape;915;p38"/>
          <p:cNvSpPr txBox="1"/>
          <p:nvPr>
            <p:ph type="title"/>
          </p:nvPr>
        </p:nvSpPr>
        <p:spPr>
          <a:xfrm>
            <a:off x="3982650" y="506178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6" name="Google Shape;916;p38"/>
          <p:cNvSpPr txBox="1"/>
          <p:nvPr>
            <p:ph idx="1" type="subTitle"/>
          </p:nvPr>
        </p:nvSpPr>
        <p:spPr>
          <a:xfrm>
            <a:off x="3982675" y="1585181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38"/>
          <p:cNvSpPr txBox="1"/>
          <p:nvPr/>
        </p:nvSpPr>
        <p:spPr>
          <a:xfrm>
            <a:off x="3982675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9" name="Google Shape;919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0" name="Google Shape;920;p39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921" name="Google Shape;921;p39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922" name="Google Shape;922;p39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923" name="Google Shape;923;p39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924" name="Google Shape;924;p39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925" name="Google Shape;925;p39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26" name="Google Shape;926;p39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27" name="Google Shape;927;p39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28" name="Google Shape;928;p39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29" name="Google Shape;929;p39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0" name="Google Shape;930;p39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1" name="Google Shape;931;p39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2" name="Google Shape;932;p39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3" name="Google Shape;933;p39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4" name="Google Shape;934;p39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5" name="Google Shape;935;p39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6" name="Google Shape;936;p39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7" name="Google Shape;937;p39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8" name="Google Shape;938;p39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39" name="Google Shape;939;p39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40" name="Google Shape;940;p39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41" name="Google Shape;941;p39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942" name="Google Shape;942;p39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43" name="Google Shape;943;p39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944" name="Google Shape;944;p39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46" name="Google Shape;946;p39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47" name="Google Shape;947;p39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49" name="Google Shape;949;p39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50" name="Google Shape;950;p39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51" name="Google Shape;951;p39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52" name="Google Shape;952;p39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53" name="Google Shape;953;p39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54" name="Google Shape;954;p39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955" name="Google Shape;955;p39"/>
          <p:cNvGrpSpPr/>
          <p:nvPr/>
        </p:nvGrpSpPr>
        <p:grpSpPr>
          <a:xfrm>
            <a:off x="713217" y="491513"/>
            <a:ext cx="2049189" cy="1914692"/>
            <a:chOff x="713217" y="491513"/>
            <a:chExt cx="2049189" cy="1914692"/>
          </a:xfrm>
        </p:grpSpPr>
        <p:grpSp>
          <p:nvGrpSpPr>
            <p:cNvPr id="956" name="Google Shape;956;p39"/>
            <p:cNvGrpSpPr/>
            <p:nvPr/>
          </p:nvGrpSpPr>
          <p:grpSpPr>
            <a:xfrm>
              <a:off x="795460" y="1820596"/>
              <a:ext cx="952477" cy="585609"/>
              <a:chOff x="3607255" y="3390888"/>
              <a:chExt cx="304783" cy="187413"/>
            </a:xfrm>
          </p:grpSpPr>
          <p:sp>
            <p:nvSpPr>
              <p:cNvPr id="957" name="Google Shape;957;p39"/>
              <p:cNvSpPr/>
              <p:nvPr/>
            </p:nvSpPr>
            <p:spPr>
              <a:xfrm>
                <a:off x="3607255" y="3511097"/>
                <a:ext cx="143873" cy="67204"/>
              </a:xfrm>
              <a:custGeom>
                <a:rect b="b" l="l" r="r" t="t"/>
                <a:pathLst>
                  <a:path extrusionOk="0" h="30" w="64">
                    <a:moveTo>
                      <a:pt x="43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0"/>
                      <a:pt x="15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9" y="30"/>
                      <a:pt x="64" y="25"/>
                      <a:pt x="64" y="19"/>
                    </a:cubicBezTo>
                    <a:cubicBezTo>
                      <a:pt x="64" y="13"/>
                      <a:pt x="59" y="8"/>
                      <a:pt x="53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1" y="8"/>
                      <a:pt x="18" y="11"/>
                      <a:pt x="18" y="15"/>
                    </a:cubicBezTo>
                    <a:cubicBezTo>
                      <a:pt x="18" y="19"/>
                      <a:pt x="21" y="22"/>
                      <a:pt x="25" y="22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43" y="22"/>
                      <a:pt x="44" y="22"/>
                      <a:pt x="44" y="21"/>
                    </a:cubicBezTo>
                    <a:cubicBezTo>
                      <a:pt x="44" y="20"/>
                      <a:pt x="43" y="20"/>
                      <a:pt x="42" y="20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3" y="20"/>
                      <a:pt x="21" y="18"/>
                      <a:pt x="21" y="15"/>
                    </a:cubicBezTo>
                    <a:cubicBezTo>
                      <a:pt x="21" y="13"/>
                      <a:pt x="23" y="11"/>
                      <a:pt x="25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8" y="11"/>
                      <a:pt x="62" y="15"/>
                      <a:pt x="62" y="19"/>
                    </a:cubicBezTo>
                    <a:cubicBezTo>
                      <a:pt x="62" y="24"/>
                      <a:pt x="58" y="28"/>
                      <a:pt x="53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8" y="28"/>
                      <a:pt x="2" y="22"/>
                      <a:pt x="2" y="15"/>
                    </a:cubicBezTo>
                    <a:cubicBezTo>
                      <a:pt x="2" y="9"/>
                      <a:pt x="8" y="3"/>
                      <a:pt x="15" y="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4" y="3"/>
                      <a:pt x="44" y="2"/>
                      <a:pt x="44" y="2"/>
                    </a:cubicBezTo>
                    <a:cubicBezTo>
                      <a:pt x="44" y="1"/>
                      <a:pt x="44" y="0"/>
                      <a:pt x="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39"/>
              <p:cNvSpPr/>
              <p:nvPr/>
            </p:nvSpPr>
            <p:spPr>
              <a:xfrm>
                <a:off x="3661207" y="3390888"/>
                <a:ext cx="134407" cy="100332"/>
              </a:xfrm>
              <a:custGeom>
                <a:rect b="b" l="l" r="r" t="t"/>
                <a:pathLst>
                  <a:path extrusionOk="0" h="45" w="60">
                    <a:moveTo>
                      <a:pt x="47" y="12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9" y="0"/>
                      <a:pt x="4" y="3"/>
                      <a:pt x="1" y="9"/>
                    </a:cubicBezTo>
                    <a:cubicBezTo>
                      <a:pt x="0" y="11"/>
                      <a:pt x="0" y="13"/>
                      <a:pt x="0" y="15"/>
                    </a:cubicBezTo>
                    <a:cubicBezTo>
                      <a:pt x="0" y="20"/>
                      <a:pt x="3" y="26"/>
                      <a:pt x="9" y="28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6" y="44"/>
                      <a:pt x="47" y="45"/>
                      <a:pt x="49" y="45"/>
                    </a:cubicBezTo>
                    <a:cubicBezTo>
                      <a:pt x="53" y="45"/>
                      <a:pt x="57" y="42"/>
                      <a:pt x="59" y="38"/>
                    </a:cubicBezTo>
                    <a:cubicBezTo>
                      <a:pt x="60" y="36"/>
                      <a:pt x="60" y="35"/>
                      <a:pt x="60" y="34"/>
                    </a:cubicBezTo>
                    <a:cubicBezTo>
                      <a:pt x="60" y="29"/>
                      <a:pt x="57" y="25"/>
                      <a:pt x="53" y="2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6" y="12"/>
                      <a:pt x="26" y="12"/>
                      <a:pt x="25" y="12"/>
                    </a:cubicBezTo>
                    <a:cubicBezTo>
                      <a:pt x="22" y="12"/>
                      <a:pt x="19" y="13"/>
                      <a:pt x="18" y="16"/>
                    </a:cubicBezTo>
                    <a:cubicBezTo>
                      <a:pt x="18" y="17"/>
                      <a:pt x="17" y="18"/>
                      <a:pt x="17" y="19"/>
                    </a:cubicBezTo>
                    <a:cubicBezTo>
                      <a:pt x="17" y="22"/>
                      <a:pt x="19" y="24"/>
                      <a:pt x="22" y="25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38" y="32"/>
                      <a:pt x="39" y="32"/>
                      <a:pt x="39" y="31"/>
                    </a:cubicBezTo>
                    <a:cubicBezTo>
                      <a:pt x="39" y="31"/>
                      <a:pt x="39" y="30"/>
                      <a:pt x="38" y="30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1" y="22"/>
                      <a:pt x="20" y="21"/>
                      <a:pt x="20" y="19"/>
                    </a:cubicBezTo>
                    <a:cubicBezTo>
                      <a:pt x="20" y="18"/>
                      <a:pt x="20" y="18"/>
                      <a:pt x="20" y="17"/>
                    </a:cubicBezTo>
                    <a:cubicBezTo>
                      <a:pt x="21" y="15"/>
                      <a:pt x="23" y="14"/>
                      <a:pt x="25" y="14"/>
                    </a:cubicBezTo>
                    <a:cubicBezTo>
                      <a:pt x="25" y="14"/>
                      <a:pt x="26" y="14"/>
                      <a:pt x="26" y="15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7"/>
                      <a:pt x="57" y="30"/>
                      <a:pt x="57" y="34"/>
                    </a:cubicBezTo>
                    <a:cubicBezTo>
                      <a:pt x="57" y="35"/>
                      <a:pt x="57" y="36"/>
                      <a:pt x="57" y="37"/>
                    </a:cubicBezTo>
                    <a:cubicBezTo>
                      <a:pt x="55" y="40"/>
                      <a:pt x="52" y="42"/>
                      <a:pt x="49" y="42"/>
                    </a:cubicBezTo>
                    <a:cubicBezTo>
                      <a:pt x="48" y="42"/>
                      <a:pt x="47" y="42"/>
                      <a:pt x="45" y="41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5" y="24"/>
                      <a:pt x="3" y="19"/>
                      <a:pt x="3" y="15"/>
                    </a:cubicBezTo>
                    <a:cubicBezTo>
                      <a:pt x="3" y="13"/>
                      <a:pt x="3" y="11"/>
                      <a:pt x="4" y="10"/>
                    </a:cubicBezTo>
                    <a:cubicBezTo>
                      <a:pt x="6" y="5"/>
                      <a:pt x="10" y="2"/>
                      <a:pt x="15" y="2"/>
                    </a:cubicBezTo>
                    <a:cubicBezTo>
                      <a:pt x="17" y="2"/>
                      <a:pt x="18" y="3"/>
                      <a:pt x="20" y="3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7" y="15"/>
                      <a:pt x="47" y="14"/>
                    </a:cubicBezTo>
                    <a:cubicBezTo>
                      <a:pt x="48" y="13"/>
                      <a:pt x="47" y="12"/>
                      <a:pt x="47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39"/>
              <p:cNvSpPr/>
              <p:nvPr/>
            </p:nvSpPr>
            <p:spPr>
              <a:xfrm>
                <a:off x="3810759" y="3442000"/>
                <a:ext cx="101279" cy="134407"/>
              </a:xfrm>
              <a:custGeom>
                <a:rect b="b" l="l" r="r" t="t"/>
                <a:pathLst>
                  <a:path extrusionOk="0" h="60" w="45">
                    <a:moveTo>
                      <a:pt x="12" y="14"/>
                    </a:moveTo>
                    <a:cubicBezTo>
                      <a:pt x="1" y="40"/>
                      <a:pt x="1" y="40"/>
                      <a:pt x="1" y="40"/>
                    </a:cubicBezTo>
                    <a:cubicBezTo>
                      <a:pt x="0" y="41"/>
                      <a:pt x="0" y="43"/>
                      <a:pt x="0" y="45"/>
                    </a:cubicBezTo>
                    <a:cubicBezTo>
                      <a:pt x="0" y="51"/>
                      <a:pt x="3" y="57"/>
                      <a:pt x="9" y="59"/>
                    </a:cubicBezTo>
                    <a:cubicBezTo>
                      <a:pt x="11" y="60"/>
                      <a:pt x="13" y="60"/>
                      <a:pt x="15" y="60"/>
                    </a:cubicBezTo>
                    <a:cubicBezTo>
                      <a:pt x="21" y="60"/>
                      <a:pt x="26" y="57"/>
                      <a:pt x="29" y="51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4" y="14"/>
                      <a:pt x="45" y="13"/>
                      <a:pt x="45" y="11"/>
                    </a:cubicBezTo>
                    <a:cubicBezTo>
                      <a:pt x="45" y="7"/>
                      <a:pt x="42" y="3"/>
                      <a:pt x="38" y="1"/>
                    </a:cubicBezTo>
                    <a:cubicBezTo>
                      <a:pt x="37" y="1"/>
                      <a:pt x="35" y="0"/>
                      <a:pt x="34" y="0"/>
                    </a:cubicBezTo>
                    <a:cubicBezTo>
                      <a:pt x="29" y="0"/>
                      <a:pt x="25" y="3"/>
                      <a:pt x="24" y="7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2" y="34"/>
                      <a:pt x="12" y="35"/>
                      <a:pt x="12" y="36"/>
                    </a:cubicBezTo>
                    <a:cubicBezTo>
                      <a:pt x="12" y="39"/>
                      <a:pt x="14" y="41"/>
                      <a:pt x="16" y="42"/>
                    </a:cubicBezTo>
                    <a:cubicBezTo>
                      <a:pt x="17" y="43"/>
                      <a:pt x="18" y="43"/>
                      <a:pt x="19" y="43"/>
                    </a:cubicBezTo>
                    <a:cubicBezTo>
                      <a:pt x="22" y="43"/>
                      <a:pt x="24" y="41"/>
                      <a:pt x="26" y="39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2" y="22"/>
                      <a:pt x="32" y="21"/>
                    </a:cubicBezTo>
                    <a:cubicBezTo>
                      <a:pt x="31" y="21"/>
                      <a:pt x="30" y="21"/>
                      <a:pt x="30" y="22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9"/>
                      <a:pt x="21" y="40"/>
                      <a:pt x="19" y="40"/>
                    </a:cubicBezTo>
                    <a:cubicBezTo>
                      <a:pt x="18" y="40"/>
                      <a:pt x="18" y="40"/>
                      <a:pt x="17" y="40"/>
                    </a:cubicBezTo>
                    <a:cubicBezTo>
                      <a:pt x="16" y="39"/>
                      <a:pt x="15" y="38"/>
                      <a:pt x="15" y="36"/>
                    </a:cubicBezTo>
                    <a:cubicBezTo>
                      <a:pt x="15" y="35"/>
                      <a:pt x="15" y="35"/>
                      <a:pt x="15" y="34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5"/>
                      <a:pt x="30" y="3"/>
                      <a:pt x="34" y="3"/>
                    </a:cubicBezTo>
                    <a:cubicBezTo>
                      <a:pt x="35" y="3"/>
                      <a:pt x="36" y="3"/>
                      <a:pt x="37" y="4"/>
                    </a:cubicBezTo>
                    <a:cubicBezTo>
                      <a:pt x="40" y="5"/>
                      <a:pt x="42" y="8"/>
                      <a:pt x="42" y="11"/>
                    </a:cubicBezTo>
                    <a:cubicBezTo>
                      <a:pt x="42" y="13"/>
                      <a:pt x="42" y="14"/>
                      <a:pt x="41" y="15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4" y="55"/>
                      <a:pt x="20" y="58"/>
                      <a:pt x="15" y="58"/>
                    </a:cubicBezTo>
                    <a:cubicBezTo>
                      <a:pt x="13" y="58"/>
                      <a:pt x="12" y="57"/>
                      <a:pt x="10" y="57"/>
                    </a:cubicBezTo>
                    <a:cubicBezTo>
                      <a:pt x="5" y="55"/>
                      <a:pt x="3" y="50"/>
                      <a:pt x="3" y="45"/>
                    </a:cubicBezTo>
                    <a:cubicBezTo>
                      <a:pt x="3" y="44"/>
                      <a:pt x="3" y="42"/>
                      <a:pt x="4" y="41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4"/>
                      <a:pt x="15" y="13"/>
                      <a:pt x="14" y="13"/>
                    </a:cubicBezTo>
                    <a:cubicBezTo>
                      <a:pt x="13" y="13"/>
                      <a:pt x="13" y="13"/>
                      <a:pt x="12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0" name="Google Shape;960;p39"/>
            <p:cNvGrpSpPr/>
            <p:nvPr/>
          </p:nvGrpSpPr>
          <p:grpSpPr>
            <a:xfrm>
              <a:off x="713217" y="491513"/>
              <a:ext cx="2049189" cy="1135164"/>
              <a:chOff x="6754031" y="230141"/>
              <a:chExt cx="1799903" cy="996982"/>
            </a:xfrm>
          </p:grpSpPr>
          <p:sp>
            <p:nvSpPr>
              <p:cNvPr id="961" name="Google Shape;961;p39"/>
              <p:cNvSpPr/>
              <p:nvPr/>
            </p:nvSpPr>
            <p:spPr>
              <a:xfrm>
                <a:off x="6754031" y="230141"/>
                <a:ext cx="1140900" cy="712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39"/>
              <p:cNvSpPr/>
              <p:nvPr/>
            </p:nvSpPr>
            <p:spPr>
              <a:xfrm>
                <a:off x="6754031" y="230141"/>
                <a:ext cx="1140860" cy="425210"/>
              </a:xfrm>
              <a:custGeom>
                <a:rect b="b" l="l" r="r" t="t"/>
                <a:pathLst>
                  <a:path extrusionOk="0" h="142" w="381">
                    <a:moveTo>
                      <a:pt x="381" y="0"/>
                    </a:moveTo>
                    <a:lnTo>
                      <a:pt x="190" y="142"/>
                    </a:lnTo>
                    <a:lnTo>
                      <a:pt x="0" y="0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39"/>
              <p:cNvSpPr/>
              <p:nvPr/>
            </p:nvSpPr>
            <p:spPr>
              <a:xfrm>
                <a:off x="7413034" y="514923"/>
                <a:ext cx="1140900" cy="712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64;p39"/>
              <p:cNvSpPr/>
              <p:nvPr/>
            </p:nvSpPr>
            <p:spPr>
              <a:xfrm>
                <a:off x="8257448" y="574812"/>
                <a:ext cx="221584" cy="311422"/>
              </a:xfrm>
              <a:custGeom>
                <a:rect b="b" l="l" r="r" t="t"/>
                <a:pathLst>
                  <a:path extrusionOk="0" h="104" w="74">
                    <a:moveTo>
                      <a:pt x="74" y="11"/>
                    </a:moveTo>
                    <a:lnTo>
                      <a:pt x="74" y="8"/>
                    </a:lnTo>
                    <a:lnTo>
                      <a:pt x="69" y="8"/>
                    </a:lnTo>
                    <a:lnTo>
                      <a:pt x="69" y="4"/>
                    </a:lnTo>
                    <a:lnTo>
                      <a:pt x="67" y="4"/>
                    </a:lnTo>
                    <a:lnTo>
                      <a:pt x="67" y="0"/>
                    </a:lnTo>
                    <a:lnTo>
                      <a:pt x="62" y="0"/>
                    </a:lnTo>
                    <a:lnTo>
                      <a:pt x="62" y="4"/>
                    </a:lnTo>
                    <a:lnTo>
                      <a:pt x="59" y="4"/>
                    </a:lnTo>
                    <a:lnTo>
                      <a:pt x="59" y="0"/>
                    </a:lnTo>
                    <a:lnTo>
                      <a:pt x="54" y="0"/>
                    </a:lnTo>
                    <a:lnTo>
                      <a:pt x="54" y="4"/>
                    </a:lnTo>
                    <a:lnTo>
                      <a:pt x="51" y="4"/>
                    </a:lnTo>
                    <a:lnTo>
                      <a:pt x="51" y="0"/>
                    </a:lnTo>
                    <a:lnTo>
                      <a:pt x="46" y="0"/>
                    </a:lnTo>
                    <a:lnTo>
                      <a:pt x="46" y="4"/>
                    </a:lnTo>
                    <a:lnTo>
                      <a:pt x="43" y="4"/>
                    </a:lnTo>
                    <a:lnTo>
                      <a:pt x="43" y="0"/>
                    </a:lnTo>
                    <a:lnTo>
                      <a:pt x="38" y="0"/>
                    </a:lnTo>
                    <a:lnTo>
                      <a:pt x="38" y="4"/>
                    </a:lnTo>
                    <a:lnTo>
                      <a:pt x="35" y="4"/>
                    </a:lnTo>
                    <a:lnTo>
                      <a:pt x="35" y="0"/>
                    </a:lnTo>
                    <a:lnTo>
                      <a:pt x="31" y="0"/>
                    </a:lnTo>
                    <a:lnTo>
                      <a:pt x="31" y="4"/>
                    </a:lnTo>
                    <a:lnTo>
                      <a:pt x="26" y="4"/>
                    </a:lnTo>
                    <a:lnTo>
                      <a:pt x="26" y="0"/>
                    </a:lnTo>
                    <a:lnTo>
                      <a:pt x="23" y="0"/>
                    </a:lnTo>
                    <a:lnTo>
                      <a:pt x="23" y="4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5" y="0"/>
                    </a:lnTo>
                    <a:lnTo>
                      <a:pt x="15" y="4"/>
                    </a:lnTo>
                    <a:lnTo>
                      <a:pt x="10" y="4"/>
                    </a:lnTo>
                    <a:lnTo>
                      <a:pt x="10" y="0"/>
                    </a:lnTo>
                    <a:lnTo>
                      <a:pt x="7" y="0"/>
                    </a:lnTo>
                    <a:lnTo>
                      <a:pt x="7" y="4"/>
                    </a:lnTo>
                    <a:lnTo>
                      <a:pt x="4" y="4"/>
                    </a:lnTo>
                    <a:lnTo>
                      <a:pt x="4" y="8"/>
                    </a:lnTo>
                    <a:lnTo>
                      <a:pt x="0" y="8"/>
                    </a:lnTo>
                    <a:lnTo>
                      <a:pt x="0" y="11"/>
                    </a:lnTo>
                    <a:lnTo>
                      <a:pt x="4" y="11"/>
                    </a:lnTo>
                    <a:lnTo>
                      <a:pt x="4" y="16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4" y="19"/>
                    </a:lnTo>
                    <a:lnTo>
                      <a:pt x="4" y="24"/>
                    </a:lnTo>
                    <a:lnTo>
                      <a:pt x="0" y="24"/>
                    </a:lnTo>
                    <a:lnTo>
                      <a:pt x="0" y="27"/>
                    </a:lnTo>
                    <a:lnTo>
                      <a:pt x="4" y="27"/>
                    </a:lnTo>
                    <a:lnTo>
                      <a:pt x="4" y="31"/>
                    </a:lnTo>
                    <a:lnTo>
                      <a:pt x="0" y="31"/>
                    </a:lnTo>
                    <a:lnTo>
                      <a:pt x="0" y="36"/>
                    </a:lnTo>
                    <a:lnTo>
                      <a:pt x="4" y="36"/>
                    </a:lnTo>
                    <a:lnTo>
                      <a:pt x="4" y="39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4" y="44"/>
                    </a:lnTo>
                    <a:lnTo>
                      <a:pt x="4" y="47"/>
                    </a:lnTo>
                    <a:lnTo>
                      <a:pt x="0" y="47"/>
                    </a:lnTo>
                    <a:lnTo>
                      <a:pt x="0" y="52"/>
                    </a:lnTo>
                    <a:lnTo>
                      <a:pt x="4" y="52"/>
                    </a:lnTo>
                    <a:lnTo>
                      <a:pt x="4" y="55"/>
                    </a:lnTo>
                    <a:lnTo>
                      <a:pt x="0" y="55"/>
                    </a:lnTo>
                    <a:lnTo>
                      <a:pt x="0" y="60"/>
                    </a:lnTo>
                    <a:lnTo>
                      <a:pt x="4" y="60"/>
                    </a:lnTo>
                    <a:lnTo>
                      <a:pt x="4" y="63"/>
                    </a:lnTo>
                    <a:lnTo>
                      <a:pt x="0" y="63"/>
                    </a:lnTo>
                    <a:lnTo>
                      <a:pt x="0" y="68"/>
                    </a:lnTo>
                    <a:lnTo>
                      <a:pt x="4" y="68"/>
                    </a:lnTo>
                    <a:lnTo>
                      <a:pt x="4" y="71"/>
                    </a:lnTo>
                    <a:lnTo>
                      <a:pt x="0" y="71"/>
                    </a:lnTo>
                    <a:lnTo>
                      <a:pt x="0" y="76"/>
                    </a:lnTo>
                    <a:lnTo>
                      <a:pt x="4" y="76"/>
                    </a:lnTo>
                    <a:lnTo>
                      <a:pt x="4" y="79"/>
                    </a:lnTo>
                    <a:lnTo>
                      <a:pt x="0" y="79"/>
                    </a:lnTo>
                    <a:lnTo>
                      <a:pt x="0" y="84"/>
                    </a:lnTo>
                    <a:lnTo>
                      <a:pt x="4" y="84"/>
                    </a:lnTo>
                    <a:lnTo>
                      <a:pt x="4" y="87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4" y="92"/>
                    </a:lnTo>
                    <a:lnTo>
                      <a:pt x="4" y="96"/>
                    </a:lnTo>
                    <a:lnTo>
                      <a:pt x="0" y="96"/>
                    </a:lnTo>
                    <a:lnTo>
                      <a:pt x="0" y="100"/>
                    </a:lnTo>
                    <a:lnTo>
                      <a:pt x="4" y="100"/>
                    </a:lnTo>
                    <a:lnTo>
                      <a:pt x="4" y="101"/>
                    </a:lnTo>
                    <a:lnTo>
                      <a:pt x="7" y="101"/>
                    </a:lnTo>
                    <a:lnTo>
                      <a:pt x="7" y="104"/>
                    </a:lnTo>
                    <a:lnTo>
                      <a:pt x="10" y="104"/>
                    </a:lnTo>
                    <a:lnTo>
                      <a:pt x="10" y="101"/>
                    </a:lnTo>
                    <a:lnTo>
                      <a:pt x="15" y="101"/>
                    </a:lnTo>
                    <a:lnTo>
                      <a:pt x="15" y="104"/>
                    </a:lnTo>
                    <a:lnTo>
                      <a:pt x="18" y="104"/>
                    </a:lnTo>
                    <a:lnTo>
                      <a:pt x="18" y="101"/>
                    </a:lnTo>
                    <a:lnTo>
                      <a:pt x="23" y="101"/>
                    </a:lnTo>
                    <a:lnTo>
                      <a:pt x="23" y="104"/>
                    </a:lnTo>
                    <a:lnTo>
                      <a:pt x="26" y="104"/>
                    </a:lnTo>
                    <a:lnTo>
                      <a:pt x="26" y="101"/>
                    </a:lnTo>
                    <a:lnTo>
                      <a:pt x="31" y="101"/>
                    </a:lnTo>
                    <a:lnTo>
                      <a:pt x="31" y="104"/>
                    </a:lnTo>
                    <a:lnTo>
                      <a:pt x="35" y="104"/>
                    </a:lnTo>
                    <a:lnTo>
                      <a:pt x="35" y="101"/>
                    </a:lnTo>
                    <a:lnTo>
                      <a:pt x="38" y="101"/>
                    </a:lnTo>
                    <a:lnTo>
                      <a:pt x="38" y="104"/>
                    </a:lnTo>
                    <a:lnTo>
                      <a:pt x="43" y="104"/>
                    </a:lnTo>
                    <a:lnTo>
                      <a:pt x="43" y="101"/>
                    </a:lnTo>
                    <a:lnTo>
                      <a:pt x="46" y="101"/>
                    </a:lnTo>
                    <a:lnTo>
                      <a:pt x="46" y="104"/>
                    </a:lnTo>
                    <a:lnTo>
                      <a:pt x="51" y="104"/>
                    </a:lnTo>
                    <a:lnTo>
                      <a:pt x="51" y="101"/>
                    </a:lnTo>
                    <a:lnTo>
                      <a:pt x="54" y="101"/>
                    </a:lnTo>
                    <a:lnTo>
                      <a:pt x="54" y="104"/>
                    </a:lnTo>
                    <a:lnTo>
                      <a:pt x="59" y="104"/>
                    </a:lnTo>
                    <a:lnTo>
                      <a:pt x="59" y="101"/>
                    </a:lnTo>
                    <a:lnTo>
                      <a:pt x="62" y="101"/>
                    </a:lnTo>
                    <a:lnTo>
                      <a:pt x="62" y="104"/>
                    </a:lnTo>
                    <a:lnTo>
                      <a:pt x="67" y="104"/>
                    </a:lnTo>
                    <a:lnTo>
                      <a:pt x="67" y="101"/>
                    </a:lnTo>
                    <a:lnTo>
                      <a:pt x="69" y="101"/>
                    </a:lnTo>
                    <a:lnTo>
                      <a:pt x="69" y="100"/>
                    </a:lnTo>
                    <a:lnTo>
                      <a:pt x="74" y="100"/>
                    </a:lnTo>
                    <a:lnTo>
                      <a:pt x="74" y="96"/>
                    </a:lnTo>
                    <a:lnTo>
                      <a:pt x="69" y="96"/>
                    </a:lnTo>
                    <a:lnTo>
                      <a:pt x="69" y="92"/>
                    </a:lnTo>
                    <a:lnTo>
                      <a:pt x="74" y="92"/>
                    </a:lnTo>
                    <a:lnTo>
                      <a:pt x="74" y="87"/>
                    </a:lnTo>
                    <a:lnTo>
                      <a:pt x="69" y="87"/>
                    </a:lnTo>
                    <a:lnTo>
                      <a:pt x="69" y="84"/>
                    </a:lnTo>
                    <a:lnTo>
                      <a:pt x="74" y="84"/>
                    </a:lnTo>
                    <a:lnTo>
                      <a:pt x="74" y="79"/>
                    </a:lnTo>
                    <a:lnTo>
                      <a:pt x="69" y="79"/>
                    </a:lnTo>
                    <a:lnTo>
                      <a:pt x="69" y="76"/>
                    </a:lnTo>
                    <a:lnTo>
                      <a:pt x="74" y="76"/>
                    </a:lnTo>
                    <a:lnTo>
                      <a:pt x="74" y="71"/>
                    </a:lnTo>
                    <a:lnTo>
                      <a:pt x="69" y="71"/>
                    </a:lnTo>
                    <a:lnTo>
                      <a:pt x="69" y="68"/>
                    </a:lnTo>
                    <a:lnTo>
                      <a:pt x="74" y="68"/>
                    </a:lnTo>
                    <a:lnTo>
                      <a:pt x="74" y="63"/>
                    </a:lnTo>
                    <a:lnTo>
                      <a:pt x="69" y="63"/>
                    </a:lnTo>
                    <a:lnTo>
                      <a:pt x="69" y="60"/>
                    </a:lnTo>
                    <a:lnTo>
                      <a:pt x="74" y="60"/>
                    </a:lnTo>
                    <a:lnTo>
                      <a:pt x="74" y="55"/>
                    </a:lnTo>
                    <a:lnTo>
                      <a:pt x="69" y="55"/>
                    </a:lnTo>
                    <a:lnTo>
                      <a:pt x="69" y="52"/>
                    </a:lnTo>
                    <a:lnTo>
                      <a:pt x="74" y="52"/>
                    </a:lnTo>
                    <a:lnTo>
                      <a:pt x="74" y="47"/>
                    </a:lnTo>
                    <a:lnTo>
                      <a:pt x="69" y="47"/>
                    </a:lnTo>
                    <a:lnTo>
                      <a:pt x="69" y="44"/>
                    </a:lnTo>
                    <a:lnTo>
                      <a:pt x="74" y="44"/>
                    </a:lnTo>
                    <a:lnTo>
                      <a:pt x="74" y="39"/>
                    </a:lnTo>
                    <a:lnTo>
                      <a:pt x="69" y="39"/>
                    </a:lnTo>
                    <a:lnTo>
                      <a:pt x="69" y="36"/>
                    </a:lnTo>
                    <a:lnTo>
                      <a:pt x="74" y="36"/>
                    </a:lnTo>
                    <a:lnTo>
                      <a:pt x="74" y="31"/>
                    </a:lnTo>
                    <a:lnTo>
                      <a:pt x="69" y="31"/>
                    </a:lnTo>
                    <a:lnTo>
                      <a:pt x="69" y="27"/>
                    </a:lnTo>
                    <a:lnTo>
                      <a:pt x="74" y="27"/>
                    </a:lnTo>
                    <a:lnTo>
                      <a:pt x="74" y="24"/>
                    </a:lnTo>
                    <a:lnTo>
                      <a:pt x="69" y="24"/>
                    </a:lnTo>
                    <a:lnTo>
                      <a:pt x="69" y="19"/>
                    </a:lnTo>
                    <a:lnTo>
                      <a:pt x="74" y="19"/>
                    </a:lnTo>
                    <a:lnTo>
                      <a:pt x="74" y="16"/>
                    </a:lnTo>
                    <a:lnTo>
                      <a:pt x="69" y="16"/>
                    </a:lnTo>
                    <a:lnTo>
                      <a:pt x="69" y="11"/>
                    </a:lnTo>
                    <a:lnTo>
                      <a:pt x="74" y="1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65;p39"/>
              <p:cNvSpPr/>
              <p:nvPr/>
            </p:nvSpPr>
            <p:spPr>
              <a:xfrm>
                <a:off x="8284397" y="598768"/>
                <a:ext cx="171000" cy="267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66;p39"/>
              <p:cNvSpPr/>
              <p:nvPr/>
            </p:nvSpPr>
            <p:spPr>
              <a:xfrm>
                <a:off x="7975977" y="997029"/>
                <a:ext cx="503100" cy="18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39"/>
              <p:cNvSpPr/>
              <p:nvPr/>
            </p:nvSpPr>
            <p:spPr>
              <a:xfrm>
                <a:off x="7975977" y="1035955"/>
                <a:ext cx="503100" cy="18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39"/>
              <p:cNvSpPr/>
              <p:nvPr/>
            </p:nvSpPr>
            <p:spPr>
              <a:xfrm>
                <a:off x="7975977" y="1074884"/>
                <a:ext cx="503100" cy="18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39"/>
              <p:cNvSpPr/>
              <p:nvPr/>
            </p:nvSpPr>
            <p:spPr>
              <a:xfrm>
                <a:off x="7975977" y="1113811"/>
                <a:ext cx="503100" cy="18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39"/>
              <p:cNvSpPr/>
              <p:nvPr/>
            </p:nvSpPr>
            <p:spPr>
              <a:xfrm>
                <a:off x="7975977" y="1152739"/>
                <a:ext cx="503100" cy="15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" name="Google Shape;97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3" name="Google Shape;973;p40"/>
          <p:cNvGrpSpPr/>
          <p:nvPr/>
        </p:nvGrpSpPr>
        <p:grpSpPr>
          <a:xfrm>
            <a:off x="240025" y="187700"/>
            <a:ext cx="8664000" cy="4768200"/>
            <a:chOff x="240025" y="187700"/>
            <a:chExt cx="8664000" cy="4768200"/>
          </a:xfrm>
        </p:grpSpPr>
        <p:grpSp>
          <p:nvGrpSpPr>
            <p:cNvPr id="974" name="Google Shape;974;p40"/>
            <p:cNvGrpSpPr/>
            <p:nvPr/>
          </p:nvGrpSpPr>
          <p:grpSpPr>
            <a:xfrm>
              <a:off x="240025" y="187700"/>
              <a:ext cx="8664000" cy="4768200"/>
              <a:chOff x="240025" y="187700"/>
              <a:chExt cx="8664000" cy="4768200"/>
            </a:xfrm>
          </p:grpSpPr>
          <p:sp>
            <p:nvSpPr>
              <p:cNvPr id="975" name="Google Shape;975;p40"/>
              <p:cNvSpPr/>
              <p:nvPr/>
            </p:nvSpPr>
            <p:spPr>
              <a:xfrm>
                <a:off x="240025" y="187700"/>
                <a:ext cx="8664000" cy="47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976" name="Google Shape;976;p40"/>
              <p:cNvGrpSpPr/>
              <p:nvPr/>
            </p:nvGrpSpPr>
            <p:grpSpPr>
              <a:xfrm>
                <a:off x="713216" y="282325"/>
                <a:ext cx="8190669" cy="4581900"/>
                <a:chOff x="585150" y="282325"/>
                <a:chExt cx="8240110" cy="4581900"/>
              </a:xfrm>
            </p:grpSpPr>
            <p:grpSp>
              <p:nvGrpSpPr>
                <p:cNvPr id="977" name="Google Shape;977;p40"/>
                <p:cNvGrpSpPr/>
                <p:nvPr/>
              </p:nvGrpSpPr>
              <p:grpSpPr>
                <a:xfrm>
                  <a:off x="585160" y="463601"/>
                  <a:ext cx="8240100" cy="4205169"/>
                  <a:chOff x="585160" y="463601"/>
                  <a:chExt cx="8240100" cy="4205169"/>
                </a:xfrm>
              </p:grpSpPr>
              <p:cxnSp>
                <p:nvCxnSpPr>
                  <p:cNvPr id="978" name="Google Shape;978;p40"/>
                  <p:cNvCxnSpPr/>
                  <p:nvPr/>
                </p:nvCxnSpPr>
                <p:spPr>
                  <a:xfrm>
                    <a:off x="585160" y="4636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79" name="Google Shape;979;p40"/>
                  <p:cNvCxnSpPr/>
                  <p:nvPr/>
                </p:nvCxnSpPr>
                <p:spPr>
                  <a:xfrm>
                    <a:off x="585160" y="7264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0" name="Google Shape;980;p40"/>
                  <p:cNvCxnSpPr/>
                  <p:nvPr/>
                </p:nvCxnSpPr>
                <p:spPr>
                  <a:xfrm>
                    <a:off x="585160" y="9892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1" name="Google Shape;981;p40"/>
                  <p:cNvCxnSpPr/>
                  <p:nvPr/>
                </p:nvCxnSpPr>
                <p:spPr>
                  <a:xfrm>
                    <a:off x="585160" y="125207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2" name="Google Shape;982;p40"/>
                  <p:cNvCxnSpPr/>
                  <p:nvPr/>
                </p:nvCxnSpPr>
                <p:spPr>
                  <a:xfrm>
                    <a:off x="585160" y="151489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3" name="Google Shape;983;p40"/>
                  <p:cNvCxnSpPr/>
                  <p:nvPr/>
                </p:nvCxnSpPr>
                <p:spPr>
                  <a:xfrm>
                    <a:off x="585160" y="177771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4" name="Google Shape;984;p40"/>
                  <p:cNvCxnSpPr/>
                  <p:nvPr/>
                </p:nvCxnSpPr>
                <p:spPr>
                  <a:xfrm>
                    <a:off x="585160" y="204054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5" name="Google Shape;985;p40"/>
                  <p:cNvCxnSpPr/>
                  <p:nvPr/>
                </p:nvCxnSpPr>
                <p:spPr>
                  <a:xfrm>
                    <a:off x="585160" y="2303363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6" name="Google Shape;986;p40"/>
                  <p:cNvCxnSpPr/>
                  <p:nvPr/>
                </p:nvCxnSpPr>
                <p:spPr>
                  <a:xfrm>
                    <a:off x="585160" y="2566186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7" name="Google Shape;987;p40"/>
                  <p:cNvCxnSpPr/>
                  <p:nvPr/>
                </p:nvCxnSpPr>
                <p:spPr>
                  <a:xfrm>
                    <a:off x="585160" y="2829009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8" name="Google Shape;988;p40"/>
                  <p:cNvCxnSpPr/>
                  <p:nvPr/>
                </p:nvCxnSpPr>
                <p:spPr>
                  <a:xfrm>
                    <a:off x="585160" y="3091832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9" name="Google Shape;989;p40"/>
                  <p:cNvCxnSpPr/>
                  <p:nvPr/>
                </p:nvCxnSpPr>
                <p:spPr>
                  <a:xfrm>
                    <a:off x="585160" y="3354655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0" name="Google Shape;990;p40"/>
                  <p:cNvCxnSpPr/>
                  <p:nvPr/>
                </p:nvCxnSpPr>
                <p:spPr>
                  <a:xfrm>
                    <a:off x="585160" y="3617478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1" name="Google Shape;991;p40"/>
                  <p:cNvCxnSpPr/>
                  <p:nvPr/>
                </p:nvCxnSpPr>
                <p:spPr>
                  <a:xfrm>
                    <a:off x="585160" y="3880301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2" name="Google Shape;992;p40"/>
                  <p:cNvCxnSpPr/>
                  <p:nvPr/>
                </p:nvCxnSpPr>
                <p:spPr>
                  <a:xfrm>
                    <a:off x="585160" y="4143124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3" name="Google Shape;993;p40"/>
                  <p:cNvCxnSpPr/>
                  <p:nvPr/>
                </p:nvCxnSpPr>
                <p:spPr>
                  <a:xfrm>
                    <a:off x="585160" y="4405947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4" name="Google Shape;994;p40"/>
                  <p:cNvCxnSpPr/>
                  <p:nvPr/>
                </p:nvCxnSpPr>
                <p:spPr>
                  <a:xfrm>
                    <a:off x="585160" y="4668770"/>
                    <a:ext cx="82401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995" name="Google Shape;995;p40"/>
                <p:cNvCxnSpPr/>
                <p:nvPr/>
              </p:nvCxnSpPr>
              <p:spPr>
                <a:xfrm rot="10800000">
                  <a:off x="585150" y="282325"/>
                  <a:ext cx="0" cy="4581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2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96" name="Google Shape;996;p40"/>
            <p:cNvGrpSpPr/>
            <p:nvPr/>
          </p:nvGrpSpPr>
          <p:grpSpPr>
            <a:xfrm>
              <a:off x="401525" y="501575"/>
              <a:ext cx="155700" cy="4143400"/>
              <a:chOff x="401525" y="501575"/>
              <a:chExt cx="155700" cy="4143400"/>
            </a:xfrm>
          </p:grpSpPr>
          <p:sp>
            <p:nvSpPr>
              <p:cNvPr id="997" name="Google Shape;997;p40"/>
              <p:cNvSpPr/>
              <p:nvPr/>
            </p:nvSpPr>
            <p:spPr>
              <a:xfrm>
                <a:off x="401525" y="5015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>
                <a:off x="401525" y="90034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99" name="Google Shape;999;p40"/>
              <p:cNvSpPr/>
              <p:nvPr/>
            </p:nvSpPr>
            <p:spPr>
              <a:xfrm>
                <a:off x="401525" y="129911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0" name="Google Shape;1000;p40"/>
              <p:cNvSpPr/>
              <p:nvPr/>
            </p:nvSpPr>
            <p:spPr>
              <a:xfrm>
                <a:off x="401525" y="169788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1" name="Google Shape;1001;p40"/>
              <p:cNvSpPr/>
              <p:nvPr/>
            </p:nvSpPr>
            <p:spPr>
              <a:xfrm>
                <a:off x="401525" y="209665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2" name="Google Shape;1002;p40"/>
              <p:cNvSpPr/>
              <p:nvPr/>
            </p:nvSpPr>
            <p:spPr>
              <a:xfrm>
                <a:off x="401525" y="249542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3" name="Google Shape;1003;p40"/>
              <p:cNvSpPr/>
              <p:nvPr/>
            </p:nvSpPr>
            <p:spPr>
              <a:xfrm>
                <a:off x="401525" y="289419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401525" y="329296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401525" y="369173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6" name="Google Shape;1006;p40"/>
              <p:cNvSpPr/>
              <p:nvPr/>
            </p:nvSpPr>
            <p:spPr>
              <a:xfrm>
                <a:off x="401525" y="409050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07" name="Google Shape;1007;p40"/>
              <p:cNvSpPr/>
              <p:nvPr/>
            </p:nvSpPr>
            <p:spPr>
              <a:xfrm>
                <a:off x="401525" y="4489275"/>
                <a:ext cx="155700" cy="155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1008" name="Google Shape;1008;p40"/>
          <p:cNvGrpSpPr/>
          <p:nvPr/>
        </p:nvGrpSpPr>
        <p:grpSpPr>
          <a:xfrm>
            <a:off x="7657962" y="595242"/>
            <a:ext cx="924413" cy="1679702"/>
            <a:chOff x="7637662" y="317767"/>
            <a:chExt cx="924413" cy="1679702"/>
          </a:xfrm>
        </p:grpSpPr>
        <p:grpSp>
          <p:nvGrpSpPr>
            <p:cNvPr id="1009" name="Google Shape;1009;p40"/>
            <p:cNvGrpSpPr/>
            <p:nvPr/>
          </p:nvGrpSpPr>
          <p:grpSpPr>
            <a:xfrm rot="-2337708">
              <a:off x="7779297" y="407898"/>
              <a:ext cx="509830" cy="630841"/>
              <a:chOff x="1085032" y="284347"/>
              <a:chExt cx="621163" cy="768600"/>
            </a:xfrm>
          </p:grpSpPr>
          <p:sp>
            <p:nvSpPr>
              <p:cNvPr id="1010" name="Google Shape;1010;p40"/>
              <p:cNvSpPr/>
              <p:nvPr/>
            </p:nvSpPr>
            <p:spPr>
              <a:xfrm>
                <a:off x="1085032" y="284347"/>
                <a:ext cx="621163" cy="768600"/>
              </a:xfrm>
              <a:custGeom>
                <a:rect b="b" l="l" r="r" t="t"/>
                <a:pathLst>
                  <a:path extrusionOk="0" h="110" w="89">
                    <a:moveTo>
                      <a:pt x="88" y="23"/>
                    </a:move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12" y="24"/>
                      <a:pt x="12" y="55"/>
                    </a:cubicBezTo>
                    <a:cubicBezTo>
                      <a:pt x="12" y="87"/>
                      <a:pt x="2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9" y="88"/>
                      <a:pt x="89" y="88"/>
                      <a:pt x="89" y="88"/>
                    </a:cubicBezTo>
                    <a:cubicBezTo>
                      <a:pt x="89" y="88"/>
                      <a:pt x="78" y="84"/>
                      <a:pt x="78" y="52"/>
                    </a:cubicBezTo>
                    <a:cubicBezTo>
                      <a:pt x="78" y="26"/>
                      <a:pt x="85" y="23"/>
                      <a:pt x="88" y="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40"/>
              <p:cNvSpPr/>
              <p:nvPr/>
            </p:nvSpPr>
            <p:spPr>
              <a:xfrm>
                <a:off x="1512083" y="439619"/>
                <a:ext cx="77100" cy="6126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1434438" y="439619"/>
                <a:ext cx="77100" cy="6126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1248089" y="439619"/>
                <a:ext cx="186300" cy="612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1325734" y="695821"/>
                <a:ext cx="100800" cy="100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1341264" y="719109"/>
                <a:ext cx="69883" cy="62109"/>
              </a:xfrm>
              <a:custGeom>
                <a:rect b="b" l="l" r="r" t="t"/>
                <a:pathLst>
                  <a:path extrusionOk="0" h="8" w="9">
                    <a:moveTo>
                      <a:pt x="9" y="2"/>
                    </a:moveTo>
                    <a:lnTo>
                      <a:pt x="7" y="0"/>
                    </a:lnTo>
                    <a:lnTo>
                      <a:pt x="5" y="2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2" y="8"/>
                    </a:lnTo>
                    <a:lnTo>
                      <a:pt x="5" y="5"/>
                    </a:lnTo>
                    <a:lnTo>
                      <a:pt x="7" y="8"/>
                    </a:lnTo>
                    <a:lnTo>
                      <a:pt x="9" y="6"/>
                    </a:lnTo>
                    <a:lnTo>
                      <a:pt x="6" y="4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6" name="Google Shape;1016;p40"/>
            <p:cNvGrpSpPr/>
            <p:nvPr/>
          </p:nvGrpSpPr>
          <p:grpSpPr>
            <a:xfrm rot="3144327">
              <a:off x="7901754" y="1287675"/>
              <a:ext cx="509804" cy="630810"/>
              <a:chOff x="1085032" y="284347"/>
              <a:chExt cx="621163" cy="768600"/>
            </a:xfrm>
          </p:grpSpPr>
          <p:sp>
            <p:nvSpPr>
              <p:cNvPr id="1017" name="Google Shape;1017;p40"/>
              <p:cNvSpPr/>
              <p:nvPr/>
            </p:nvSpPr>
            <p:spPr>
              <a:xfrm>
                <a:off x="1085032" y="284347"/>
                <a:ext cx="621163" cy="768600"/>
              </a:xfrm>
              <a:custGeom>
                <a:rect b="b" l="l" r="r" t="t"/>
                <a:pathLst>
                  <a:path extrusionOk="0" h="110" w="89">
                    <a:moveTo>
                      <a:pt x="88" y="23"/>
                    </a:move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12" y="24"/>
                      <a:pt x="12" y="55"/>
                    </a:cubicBezTo>
                    <a:cubicBezTo>
                      <a:pt x="12" y="87"/>
                      <a:pt x="2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9" y="88"/>
                      <a:pt x="89" y="88"/>
                      <a:pt x="89" y="88"/>
                    </a:cubicBezTo>
                    <a:cubicBezTo>
                      <a:pt x="89" y="88"/>
                      <a:pt x="78" y="84"/>
                      <a:pt x="78" y="52"/>
                    </a:cubicBezTo>
                    <a:cubicBezTo>
                      <a:pt x="78" y="26"/>
                      <a:pt x="85" y="23"/>
                      <a:pt x="88" y="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018;p40"/>
              <p:cNvSpPr/>
              <p:nvPr/>
            </p:nvSpPr>
            <p:spPr>
              <a:xfrm>
                <a:off x="1512083" y="439619"/>
                <a:ext cx="77100" cy="6126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019;p40"/>
              <p:cNvSpPr/>
              <p:nvPr/>
            </p:nvSpPr>
            <p:spPr>
              <a:xfrm>
                <a:off x="1434438" y="439619"/>
                <a:ext cx="77100" cy="6126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40"/>
              <p:cNvSpPr/>
              <p:nvPr/>
            </p:nvSpPr>
            <p:spPr>
              <a:xfrm>
                <a:off x="1248089" y="439619"/>
                <a:ext cx="186300" cy="612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40"/>
              <p:cNvSpPr/>
              <p:nvPr/>
            </p:nvSpPr>
            <p:spPr>
              <a:xfrm>
                <a:off x="1325734" y="695821"/>
                <a:ext cx="100800" cy="100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40"/>
              <p:cNvSpPr/>
              <p:nvPr/>
            </p:nvSpPr>
            <p:spPr>
              <a:xfrm>
                <a:off x="1341264" y="719109"/>
                <a:ext cx="69883" cy="62109"/>
              </a:xfrm>
              <a:custGeom>
                <a:rect b="b" l="l" r="r" t="t"/>
                <a:pathLst>
                  <a:path extrusionOk="0" h="8" w="9">
                    <a:moveTo>
                      <a:pt x="9" y="2"/>
                    </a:moveTo>
                    <a:lnTo>
                      <a:pt x="7" y="0"/>
                    </a:lnTo>
                    <a:lnTo>
                      <a:pt x="5" y="2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2" y="8"/>
                    </a:lnTo>
                    <a:lnTo>
                      <a:pt x="5" y="5"/>
                    </a:lnTo>
                    <a:lnTo>
                      <a:pt x="7" y="8"/>
                    </a:lnTo>
                    <a:lnTo>
                      <a:pt x="9" y="6"/>
                    </a:lnTo>
                    <a:lnTo>
                      <a:pt x="6" y="4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713226" y="475488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b="1" sz="35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4.png"/><Relationship Id="rId8" Type="http://schemas.openxmlformats.org/officeDocument/2006/relationships/image" Target="../media/image11.png"/><Relationship Id="rId11" Type="http://schemas.openxmlformats.org/officeDocument/2006/relationships/image" Target="../media/image40.png"/><Relationship Id="rId10" Type="http://schemas.openxmlformats.org/officeDocument/2006/relationships/image" Target="../media/image5.png"/><Relationship Id="rId13" Type="http://schemas.openxmlformats.org/officeDocument/2006/relationships/image" Target="../media/image23.png"/><Relationship Id="rId12" Type="http://schemas.openxmlformats.org/officeDocument/2006/relationships/image" Target="../media/image14.png"/><Relationship Id="rId15" Type="http://schemas.openxmlformats.org/officeDocument/2006/relationships/image" Target="../media/image27.png"/><Relationship Id="rId14" Type="http://schemas.openxmlformats.org/officeDocument/2006/relationships/image" Target="../media/image16.png"/><Relationship Id="rId17" Type="http://schemas.openxmlformats.org/officeDocument/2006/relationships/image" Target="../media/image24.png"/><Relationship Id="rId16" Type="http://schemas.openxmlformats.org/officeDocument/2006/relationships/image" Target="../media/image15.png"/><Relationship Id="rId18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Relationship Id="rId4" Type="http://schemas.openxmlformats.org/officeDocument/2006/relationships/image" Target="../media/image5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1.png"/><Relationship Id="rId4" Type="http://schemas.openxmlformats.org/officeDocument/2006/relationships/image" Target="../media/image7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8.png"/><Relationship Id="rId4" Type="http://schemas.openxmlformats.org/officeDocument/2006/relationships/image" Target="../media/image29.png"/><Relationship Id="rId5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Relationship Id="rId4" Type="http://schemas.openxmlformats.org/officeDocument/2006/relationships/image" Target="../media/image25.png"/><Relationship Id="rId9" Type="http://schemas.openxmlformats.org/officeDocument/2006/relationships/image" Target="../media/image42.png"/><Relationship Id="rId5" Type="http://schemas.openxmlformats.org/officeDocument/2006/relationships/image" Target="../media/image35.png"/><Relationship Id="rId6" Type="http://schemas.openxmlformats.org/officeDocument/2006/relationships/image" Target="../media/image38.png"/><Relationship Id="rId7" Type="http://schemas.openxmlformats.org/officeDocument/2006/relationships/image" Target="../media/image36.png"/><Relationship Id="rId8" Type="http://schemas.openxmlformats.org/officeDocument/2006/relationships/image" Target="../media/image39.png"/><Relationship Id="rId10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5.png"/><Relationship Id="rId4" Type="http://schemas.openxmlformats.org/officeDocument/2006/relationships/image" Target="../media/image55.png"/><Relationship Id="rId9" Type="http://schemas.openxmlformats.org/officeDocument/2006/relationships/image" Target="../media/image63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9.png"/><Relationship Id="rId8" Type="http://schemas.openxmlformats.org/officeDocument/2006/relationships/image" Target="../media/image71.png"/><Relationship Id="rId10" Type="http://schemas.openxmlformats.org/officeDocument/2006/relationships/image" Target="../media/image4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9.png"/><Relationship Id="rId4" Type="http://schemas.openxmlformats.org/officeDocument/2006/relationships/image" Target="../media/image50.png"/><Relationship Id="rId9" Type="http://schemas.openxmlformats.org/officeDocument/2006/relationships/image" Target="../media/image58.png"/><Relationship Id="rId5" Type="http://schemas.openxmlformats.org/officeDocument/2006/relationships/image" Target="../media/image52.png"/><Relationship Id="rId6" Type="http://schemas.openxmlformats.org/officeDocument/2006/relationships/image" Target="../media/image46.png"/><Relationship Id="rId7" Type="http://schemas.openxmlformats.org/officeDocument/2006/relationships/image" Target="../media/image54.png"/><Relationship Id="rId8" Type="http://schemas.openxmlformats.org/officeDocument/2006/relationships/image" Target="../media/image61.png"/><Relationship Id="rId11" Type="http://schemas.openxmlformats.org/officeDocument/2006/relationships/image" Target="../media/image57.png"/><Relationship Id="rId10" Type="http://schemas.openxmlformats.org/officeDocument/2006/relationships/image" Target="../media/image62.png"/><Relationship Id="rId13" Type="http://schemas.openxmlformats.org/officeDocument/2006/relationships/image" Target="../media/image64.png"/><Relationship Id="rId12" Type="http://schemas.openxmlformats.org/officeDocument/2006/relationships/image" Target="../media/image56.png"/><Relationship Id="rId14" Type="http://schemas.openxmlformats.org/officeDocument/2006/relationships/image" Target="../media/image5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1.png"/><Relationship Id="rId4" Type="http://schemas.openxmlformats.org/officeDocument/2006/relationships/image" Target="../media/image65.png"/><Relationship Id="rId9" Type="http://schemas.openxmlformats.org/officeDocument/2006/relationships/image" Target="../media/image66.png"/><Relationship Id="rId5" Type="http://schemas.openxmlformats.org/officeDocument/2006/relationships/image" Target="../media/image51.png"/><Relationship Id="rId6" Type="http://schemas.openxmlformats.org/officeDocument/2006/relationships/image" Target="../media/image75.png"/><Relationship Id="rId7" Type="http://schemas.openxmlformats.org/officeDocument/2006/relationships/image" Target="../media/image72.png"/><Relationship Id="rId8" Type="http://schemas.openxmlformats.org/officeDocument/2006/relationships/image" Target="../media/image60.png"/><Relationship Id="rId11" Type="http://schemas.openxmlformats.org/officeDocument/2006/relationships/image" Target="../media/image69.png"/><Relationship Id="rId10" Type="http://schemas.openxmlformats.org/officeDocument/2006/relationships/image" Target="../media/image78.png"/><Relationship Id="rId13" Type="http://schemas.openxmlformats.org/officeDocument/2006/relationships/image" Target="../media/image67.png"/><Relationship Id="rId12" Type="http://schemas.openxmlformats.org/officeDocument/2006/relationships/image" Target="../media/image68.png"/><Relationship Id="rId15" Type="http://schemas.openxmlformats.org/officeDocument/2006/relationships/image" Target="../media/image76.png"/><Relationship Id="rId14" Type="http://schemas.openxmlformats.org/officeDocument/2006/relationships/image" Target="../media/image70.png"/><Relationship Id="rId16" Type="http://schemas.openxmlformats.org/officeDocument/2006/relationships/image" Target="../media/image8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3.png"/><Relationship Id="rId4" Type="http://schemas.openxmlformats.org/officeDocument/2006/relationships/image" Target="../media/image81.png"/><Relationship Id="rId9" Type="http://schemas.openxmlformats.org/officeDocument/2006/relationships/image" Target="../media/image74.png"/><Relationship Id="rId5" Type="http://schemas.openxmlformats.org/officeDocument/2006/relationships/image" Target="../media/image73.png"/><Relationship Id="rId6" Type="http://schemas.openxmlformats.org/officeDocument/2006/relationships/image" Target="../media/image82.png"/><Relationship Id="rId7" Type="http://schemas.openxmlformats.org/officeDocument/2006/relationships/image" Target="../media/image85.png"/><Relationship Id="rId8" Type="http://schemas.openxmlformats.org/officeDocument/2006/relationships/image" Target="../media/image80.png"/><Relationship Id="rId11" Type="http://schemas.openxmlformats.org/officeDocument/2006/relationships/image" Target="../media/image92.png"/><Relationship Id="rId10" Type="http://schemas.openxmlformats.org/officeDocument/2006/relationships/image" Target="../media/image77.png"/><Relationship Id="rId13" Type="http://schemas.openxmlformats.org/officeDocument/2006/relationships/image" Target="../media/image88.png"/><Relationship Id="rId12" Type="http://schemas.openxmlformats.org/officeDocument/2006/relationships/image" Target="../media/image91.png"/><Relationship Id="rId14" Type="http://schemas.openxmlformats.org/officeDocument/2006/relationships/image" Target="../media/image8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6.png"/><Relationship Id="rId4" Type="http://schemas.openxmlformats.org/officeDocument/2006/relationships/image" Target="../media/image96.png"/><Relationship Id="rId9" Type="http://schemas.openxmlformats.org/officeDocument/2006/relationships/image" Target="../media/image98.png"/><Relationship Id="rId5" Type="http://schemas.openxmlformats.org/officeDocument/2006/relationships/image" Target="../media/image84.png"/><Relationship Id="rId6" Type="http://schemas.openxmlformats.org/officeDocument/2006/relationships/image" Target="../media/image94.png"/><Relationship Id="rId7" Type="http://schemas.openxmlformats.org/officeDocument/2006/relationships/image" Target="../media/image90.png"/><Relationship Id="rId8" Type="http://schemas.openxmlformats.org/officeDocument/2006/relationships/image" Target="../media/image89.png"/><Relationship Id="rId11" Type="http://schemas.openxmlformats.org/officeDocument/2006/relationships/image" Target="../media/image101.png"/><Relationship Id="rId10" Type="http://schemas.openxmlformats.org/officeDocument/2006/relationships/image" Target="../media/image97.png"/><Relationship Id="rId12" Type="http://schemas.openxmlformats.org/officeDocument/2006/relationships/image" Target="../media/image10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6.png"/><Relationship Id="rId4" Type="http://schemas.openxmlformats.org/officeDocument/2006/relationships/image" Target="../media/image96.png"/><Relationship Id="rId9" Type="http://schemas.openxmlformats.org/officeDocument/2006/relationships/image" Target="../media/image100.png"/><Relationship Id="rId5" Type="http://schemas.openxmlformats.org/officeDocument/2006/relationships/image" Target="../media/image99.png"/><Relationship Id="rId6" Type="http://schemas.openxmlformats.org/officeDocument/2006/relationships/image" Target="../media/image103.png"/><Relationship Id="rId7" Type="http://schemas.openxmlformats.org/officeDocument/2006/relationships/image" Target="../media/image112.png"/><Relationship Id="rId8" Type="http://schemas.openxmlformats.org/officeDocument/2006/relationships/image" Target="../media/image95.png"/><Relationship Id="rId11" Type="http://schemas.openxmlformats.org/officeDocument/2006/relationships/image" Target="../media/image106.png"/><Relationship Id="rId10" Type="http://schemas.openxmlformats.org/officeDocument/2006/relationships/image" Target="../media/image102.png"/><Relationship Id="rId13" Type="http://schemas.openxmlformats.org/officeDocument/2006/relationships/image" Target="../media/image119.png"/><Relationship Id="rId12" Type="http://schemas.openxmlformats.org/officeDocument/2006/relationships/image" Target="../media/image105.png"/><Relationship Id="rId14" Type="http://schemas.openxmlformats.org/officeDocument/2006/relationships/image" Target="../media/image1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30.png"/><Relationship Id="rId4" Type="http://schemas.openxmlformats.org/officeDocument/2006/relationships/image" Target="../media/image116.png"/><Relationship Id="rId9" Type="http://schemas.openxmlformats.org/officeDocument/2006/relationships/image" Target="../media/image113.png"/><Relationship Id="rId5" Type="http://schemas.openxmlformats.org/officeDocument/2006/relationships/image" Target="../media/image109.png"/><Relationship Id="rId6" Type="http://schemas.openxmlformats.org/officeDocument/2006/relationships/image" Target="../media/image118.png"/><Relationship Id="rId7" Type="http://schemas.openxmlformats.org/officeDocument/2006/relationships/image" Target="../media/image110.png"/><Relationship Id="rId8" Type="http://schemas.openxmlformats.org/officeDocument/2006/relationships/image" Target="../media/image108.png"/><Relationship Id="rId11" Type="http://schemas.openxmlformats.org/officeDocument/2006/relationships/image" Target="../media/image117.png"/><Relationship Id="rId10" Type="http://schemas.openxmlformats.org/officeDocument/2006/relationships/image" Target="../media/image111.png"/><Relationship Id="rId13" Type="http://schemas.openxmlformats.org/officeDocument/2006/relationships/image" Target="../media/image115.png"/><Relationship Id="rId12" Type="http://schemas.openxmlformats.org/officeDocument/2006/relationships/image" Target="../media/image107.png"/><Relationship Id="rId14" Type="http://schemas.openxmlformats.org/officeDocument/2006/relationships/image" Target="../media/image12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0.png"/><Relationship Id="rId4" Type="http://schemas.openxmlformats.org/officeDocument/2006/relationships/image" Target="../media/image126.png"/><Relationship Id="rId9" Type="http://schemas.openxmlformats.org/officeDocument/2006/relationships/image" Target="../media/image129.png"/><Relationship Id="rId5" Type="http://schemas.openxmlformats.org/officeDocument/2006/relationships/image" Target="../media/image122.png"/><Relationship Id="rId6" Type="http://schemas.openxmlformats.org/officeDocument/2006/relationships/image" Target="../media/image132.png"/><Relationship Id="rId7" Type="http://schemas.openxmlformats.org/officeDocument/2006/relationships/image" Target="../media/image124.png"/><Relationship Id="rId8" Type="http://schemas.openxmlformats.org/officeDocument/2006/relationships/image" Target="../media/image123.png"/><Relationship Id="rId11" Type="http://schemas.openxmlformats.org/officeDocument/2006/relationships/image" Target="../media/image135.png"/><Relationship Id="rId10" Type="http://schemas.openxmlformats.org/officeDocument/2006/relationships/image" Target="../media/image131.png"/><Relationship Id="rId13" Type="http://schemas.openxmlformats.org/officeDocument/2006/relationships/image" Target="../media/image125.png"/><Relationship Id="rId12" Type="http://schemas.openxmlformats.org/officeDocument/2006/relationships/image" Target="../media/image127.png"/><Relationship Id="rId15" Type="http://schemas.openxmlformats.org/officeDocument/2006/relationships/image" Target="../media/image133.png"/><Relationship Id="rId14" Type="http://schemas.openxmlformats.org/officeDocument/2006/relationships/image" Target="../media/image128.png"/><Relationship Id="rId16" Type="http://schemas.openxmlformats.org/officeDocument/2006/relationships/image" Target="../media/image1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1"/>
          <p:cNvSpPr/>
          <p:nvPr/>
        </p:nvSpPr>
        <p:spPr>
          <a:xfrm>
            <a:off x="98294" y="1151489"/>
            <a:ext cx="2526417" cy="2526417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noFill/>
          <a:ln cap="flat" cmpd="sng" w="76200">
            <a:solidFill>
              <a:srgbClr val="0B3E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9" name="Google Shape;1029;p41"/>
          <p:cNvSpPr/>
          <p:nvPr/>
        </p:nvSpPr>
        <p:spPr>
          <a:xfrm>
            <a:off x="559257" y="847450"/>
            <a:ext cx="3164459" cy="3164459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E9EE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0" name="Google Shape;1030;p41"/>
          <p:cNvSpPr/>
          <p:nvPr/>
        </p:nvSpPr>
        <p:spPr>
          <a:xfrm>
            <a:off x="4139952" y="-2539898"/>
            <a:ext cx="5158672" cy="4910729"/>
          </a:xfrm>
          <a:custGeom>
            <a:rect b="b" l="l" r="r" t="t"/>
            <a:pathLst>
              <a:path extrusionOk="0" h="1404" w="1404">
                <a:moveTo>
                  <a:pt x="702" y="1404"/>
                </a:moveTo>
                <a:cubicBezTo>
                  <a:pt x="673" y="1404"/>
                  <a:pt x="646" y="1393"/>
                  <a:pt x="625" y="1372"/>
                </a:cubicBezTo>
                <a:cubicBezTo>
                  <a:pt x="31" y="778"/>
                  <a:pt x="31" y="778"/>
                  <a:pt x="31" y="778"/>
                </a:cubicBezTo>
                <a:cubicBezTo>
                  <a:pt x="11" y="758"/>
                  <a:pt x="0" y="731"/>
                  <a:pt x="0" y="702"/>
                </a:cubicBezTo>
                <a:cubicBezTo>
                  <a:pt x="0" y="673"/>
                  <a:pt x="11" y="646"/>
                  <a:pt x="31" y="625"/>
                </a:cubicBezTo>
                <a:cubicBezTo>
                  <a:pt x="625" y="31"/>
                  <a:pt x="625" y="31"/>
                  <a:pt x="625" y="31"/>
                </a:cubicBezTo>
                <a:cubicBezTo>
                  <a:pt x="646" y="11"/>
                  <a:pt x="673" y="0"/>
                  <a:pt x="702" y="0"/>
                </a:cubicBezTo>
                <a:cubicBezTo>
                  <a:pt x="731" y="0"/>
                  <a:pt x="758" y="11"/>
                  <a:pt x="778" y="31"/>
                </a:cubicBezTo>
                <a:cubicBezTo>
                  <a:pt x="1372" y="626"/>
                  <a:pt x="1372" y="626"/>
                  <a:pt x="1372" y="626"/>
                </a:cubicBezTo>
                <a:cubicBezTo>
                  <a:pt x="1393" y="646"/>
                  <a:pt x="1404" y="673"/>
                  <a:pt x="1404" y="702"/>
                </a:cubicBezTo>
                <a:cubicBezTo>
                  <a:pt x="1404" y="731"/>
                  <a:pt x="1393" y="758"/>
                  <a:pt x="1372" y="778"/>
                </a:cubicBezTo>
                <a:cubicBezTo>
                  <a:pt x="778" y="1372"/>
                  <a:pt x="778" y="1372"/>
                  <a:pt x="778" y="1372"/>
                </a:cubicBezTo>
                <a:cubicBezTo>
                  <a:pt x="758" y="1393"/>
                  <a:pt x="731" y="1404"/>
                  <a:pt x="702" y="1404"/>
                </a:cubicBezTo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76200">
            <a:solidFill>
              <a:srgbClr val="E2E9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1" name="Google Shape;1031;p41"/>
          <p:cNvSpPr/>
          <p:nvPr/>
        </p:nvSpPr>
        <p:spPr>
          <a:xfrm>
            <a:off x="4835232" y="-2311098"/>
            <a:ext cx="4143919" cy="4143919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>
              <a:alpha val="749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032" name="Google Shape;1032;p41"/>
          <p:cNvGrpSpPr/>
          <p:nvPr/>
        </p:nvGrpSpPr>
        <p:grpSpPr>
          <a:xfrm>
            <a:off x="736588" y="1491205"/>
            <a:ext cx="5550000" cy="1874807"/>
            <a:chOff x="2137839" y="956294"/>
            <a:chExt cx="5550000" cy="1874807"/>
          </a:xfrm>
        </p:grpSpPr>
        <p:sp>
          <p:nvSpPr>
            <p:cNvPr id="1033" name="Google Shape;1033;p41"/>
            <p:cNvSpPr/>
            <p:nvPr/>
          </p:nvSpPr>
          <p:spPr>
            <a:xfrm>
              <a:off x="2137839" y="956294"/>
              <a:ext cx="5550000" cy="164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1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XỬ LÝ PHÂN TÍCH DỮ LIỆU TRỰC TUYẾN</a:t>
              </a:r>
              <a:endParaRPr sz="100"/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2645829" y="2617801"/>
              <a:ext cx="4533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" name="Google Shape;1035;p41"/>
          <p:cNvSpPr/>
          <p:nvPr/>
        </p:nvSpPr>
        <p:spPr>
          <a:xfrm>
            <a:off x="6874534" y="1585779"/>
            <a:ext cx="2269466" cy="2269466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6" name="Google Shape;1036;p41"/>
          <p:cNvSpPr/>
          <p:nvPr/>
        </p:nvSpPr>
        <p:spPr>
          <a:xfrm>
            <a:off x="8118545" y="330164"/>
            <a:ext cx="2269466" cy="2269466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E9EE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7" name="Google Shape;1037;p41"/>
          <p:cNvSpPr/>
          <p:nvPr/>
        </p:nvSpPr>
        <p:spPr>
          <a:xfrm>
            <a:off x="7668344" y="4011910"/>
            <a:ext cx="739477" cy="739477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E9EE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3" name="Google Shape;1183;p50"/>
          <p:cNvGrpSpPr/>
          <p:nvPr/>
        </p:nvGrpSpPr>
        <p:grpSpPr>
          <a:xfrm>
            <a:off x="183893" y="197685"/>
            <a:ext cx="4967014" cy="772166"/>
            <a:chOff x="0" y="112514"/>
            <a:chExt cx="4967014" cy="772166"/>
          </a:xfrm>
        </p:grpSpPr>
        <p:sp>
          <p:nvSpPr>
            <p:cNvPr id="1184" name="Google Shape;1184;p50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86" name="Google Shape;1186;p50"/>
            <p:cNvSpPr txBox="1"/>
            <p:nvPr/>
          </p:nvSpPr>
          <p:spPr>
            <a:xfrm>
              <a:off x="980614" y="331979"/>
              <a:ext cx="39864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bán cấu trúc</a:t>
              </a:r>
              <a:endParaRPr sz="2500"/>
            </a:p>
          </p:txBody>
        </p:sp>
      </p:grpSp>
      <p:grpSp>
        <p:nvGrpSpPr>
          <p:cNvPr id="1187" name="Google Shape;1187;p50"/>
          <p:cNvGrpSpPr/>
          <p:nvPr/>
        </p:nvGrpSpPr>
        <p:grpSpPr>
          <a:xfrm>
            <a:off x="766095" y="1215543"/>
            <a:ext cx="8029224" cy="2464482"/>
            <a:chOff x="1233431" y="1766585"/>
            <a:chExt cx="9815677" cy="3145880"/>
          </a:xfrm>
        </p:grpSpPr>
        <p:grpSp>
          <p:nvGrpSpPr>
            <p:cNvPr id="1188" name="Google Shape;1188;p50"/>
            <p:cNvGrpSpPr/>
            <p:nvPr/>
          </p:nvGrpSpPr>
          <p:grpSpPr>
            <a:xfrm>
              <a:off x="1233431" y="1766585"/>
              <a:ext cx="956683" cy="3145880"/>
              <a:chOff x="1646791" y="2020051"/>
              <a:chExt cx="882305" cy="2901300"/>
            </a:xfrm>
          </p:grpSpPr>
          <p:sp>
            <p:nvSpPr>
              <p:cNvPr id="1189" name="Google Shape;1189;p50"/>
              <p:cNvSpPr/>
              <p:nvPr/>
            </p:nvSpPr>
            <p:spPr>
              <a:xfrm>
                <a:off x="2036693" y="3270904"/>
                <a:ext cx="439518" cy="374337"/>
              </a:xfrm>
              <a:custGeom>
                <a:rect b="b" l="l" r="r" t="t"/>
                <a:pathLst>
                  <a:path extrusionOk="0" h="340" w="400">
                    <a:moveTo>
                      <a:pt x="182" y="180"/>
                    </a:moveTo>
                    <a:cubicBezTo>
                      <a:pt x="218" y="180"/>
                      <a:pt x="218" y="180"/>
                      <a:pt x="218" y="180"/>
                    </a:cubicBezTo>
                    <a:cubicBezTo>
                      <a:pt x="218" y="220"/>
                      <a:pt x="218" y="220"/>
                      <a:pt x="218" y="220"/>
                    </a:cubicBez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20"/>
                      <a:pt x="397" y="131"/>
                      <a:pt x="396" y="103"/>
                    </a:cubicBezTo>
                    <a:cubicBezTo>
                      <a:pt x="395" y="76"/>
                      <a:pt x="385" y="60"/>
                      <a:pt x="356" y="60"/>
                    </a:cubicBezTo>
                    <a:cubicBezTo>
                      <a:pt x="292" y="60"/>
                      <a:pt x="292" y="60"/>
                      <a:pt x="292" y="60"/>
                    </a:cubicBezTo>
                    <a:cubicBezTo>
                      <a:pt x="282" y="41"/>
                      <a:pt x="271" y="21"/>
                      <a:pt x="268" y="15"/>
                    </a:cubicBezTo>
                    <a:cubicBezTo>
                      <a:pt x="261" y="2"/>
                      <a:pt x="259" y="0"/>
                      <a:pt x="244" y="0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41" y="0"/>
                      <a:pt x="138" y="2"/>
                      <a:pt x="132" y="15"/>
                    </a:cubicBezTo>
                    <a:cubicBezTo>
                      <a:pt x="129" y="21"/>
                      <a:pt x="118" y="41"/>
                      <a:pt x="108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14" y="60"/>
                      <a:pt x="5" y="76"/>
                      <a:pt x="4" y="103"/>
                    </a:cubicBezTo>
                    <a:cubicBezTo>
                      <a:pt x="3" y="129"/>
                      <a:pt x="0" y="220"/>
                      <a:pt x="0" y="220"/>
                    </a:cubicBezTo>
                    <a:cubicBezTo>
                      <a:pt x="182" y="220"/>
                      <a:pt x="182" y="220"/>
                      <a:pt x="182" y="220"/>
                    </a:cubicBezTo>
                    <a:lnTo>
                      <a:pt x="182" y="180"/>
                    </a:lnTo>
                    <a:close/>
                    <a:moveTo>
                      <a:pt x="153" y="38"/>
                    </a:moveTo>
                    <a:cubicBezTo>
                      <a:pt x="157" y="30"/>
                      <a:pt x="159" y="28"/>
                      <a:pt x="169" y="28"/>
                    </a:cubicBezTo>
                    <a:cubicBezTo>
                      <a:pt x="230" y="28"/>
                      <a:pt x="230" y="28"/>
                      <a:pt x="230" y="28"/>
                    </a:cubicBezTo>
                    <a:cubicBezTo>
                      <a:pt x="241" y="28"/>
                      <a:pt x="242" y="30"/>
                      <a:pt x="247" y="38"/>
                    </a:cubicBezTo>
                    <a:cubicBezTo>
                      <a:pt x="248" y="41"/>
                      <a:pt x="253" y="50"/>
                      <a:pt x="258" y="60"/>
                    </a:cubicBezTo>
                    <a:cubicBezTo>
                      <a:pt x="141" y="60"/>
                      <a:pt x="141" y="60"/>
                      <a:pt x="141" y="60"/>
                    </a:cubicBezTo>
                    <a:cubicBezTo>
                      <a:pt x="146" y="50"/>
                      <a:pt x="151" y="41"/>
                      <a:pt x="153" y="38"/>
                    </a:cubicBezTo>
                    <a:close/>
                    <a:moveTo>
                      <a:pt x="218" y="280"/>
                    </a:moveTo>
                    <a:cubicBezTo>
                      <a:pt x="182" y="280"/>
                      <a:pt x="182" y="280"/>
                      <a:pt x="182" y="280"/>
                    </a:cubicBezTo>
                    <a:cubicBezTo>
                      <a:pt x="182" y="240"/>
                      <a:pt x="182" y="240"/>
                      <a:pt x="182" y="240"/>
                    </a:cubicBezTo>
                    <a:cubicBezTo>
                      <a:pt x="10" y="240"/>
                      <a:pt x="10" y="240"/>
                      <a:pt x="10" y="240"/>
                    </a:cubicBezTo>
                    <a:cubicBezTo>
                      <a:pt x="10" y="240"/>
                      <a:pt x="12" y="276"/>
                      <a:pt x="14" y="306"/>
                    </a:cubicBezTo>
                    <a:cubicBezTo>
                      <a:pt x="14" y="319"/>
                      <a:pt x="18" y="340"/>
                      <a:pt x="50" y="340"/>
                    </a:cubicBezTo>
                    <a:cubicBezTo>
                      <a:pt x="350" y="340"/>
                      <a:pt x="350" y="340"/>
                      <a:pt x="350" y="340"/>
                    </a:cubicBezTo>
                    <a:cubicBezTo>
                      <a:pt x="381" y="340"/>
                      <a:pt x="385" y="319"/>
                      <a:pt x="386" y="306"/>
                    </a:cubicBezTo>
                    <a:cubicBezTo>
                      <a:pt x="388" y="275"/>
                      <a:pt x="390" y="240"/>
                      <a:pt x="390" y="240"/>
                    </a:cubicBezTo>
                    <a:cubicBezTo>
                      <a:pt x="218" y="240"/>
                      <a:pt x="218" y="240"/>
                      <a:pt x="218" y="240"/>
                    </a:cubicBezTo>
                    <a:lnTo>
                      <a:pt x="218" y="280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90" name="Google Shape;1190;p50"/>
              <p:cNvSpPr/>
              <p:nvPr/>
            </p:nvSpPr>
            <p:spPr>
              <a:xfrm>
                <a:off x="1983771" y="4229827"/>
                <a:ext cx="545325" cy="305590"/>
              </a:xfrm>
              <a:custGeom>
                <a:rect b="b" l="l" r="r" t="t"/>
                <a:pathLst>
                  <a:path extrusionOk="0" h="224" w="400">
                    <a:moveTo>
                      <a:pt x="200" y="0"/>
                    </a:moveTo>
                    <a:cubicBezTo>
                      <a:pt x="69" y="0"/>
                      <a:pt x="0" y="97"/>
                      <a:pt x="0" y="112"/>
                    </a:cubicBezTo>
                    <a:cubicBezTo>
                      <a:pt x="0" y="127"/>
                      <a:pt x="69" y="224"/>
                      <a:pt x="200" y="224"/>
                    </a:cubicBezTo>
                    <a:cubicBezTo>
                      <a:pt x="331" y="224"/>
                      <a:pt x="400" y="127"/>
                      <a:pt x="400" y="112"/>
                    </a:cubicBezTo>
                    <a:cubicBezTo>
                      <a:pt x="400" y="97"/>
                      <a:pt x="331" y="0"/>
                      <a:pt x="200" y="0"/>
                    </a:cubicBezTo>
                    <a:close/>
                    <a:moveTo>
                      <a:pt x="200" y="198"/>
                    </a:moveTo>
                    <a:cubicBezTo>
                      <a:pt x="151" y="198"/>
                      <a:pt x="111" y="159"/>
                      <a:pt x="111" y="112"/>
                    </a:cubicBezTo>
                    <a:cubicBezTo>
                      <a:pt x="111" y="64"/>
                      <a:pt x="151" y="26"/>
                      <a:pt x="200" y="26"/>
                    </a:cubicBezTo>
                    <a:cubicBezTo>
                      <a:pt x="249" y="26"/>
                      <a:pt x="289" y="64"/>
                      <a:pt x="289" y="112"/>
                    </a:cubicBezTo>
                    <a:cubicBezTo>
                      <a:pt x="289" y="159"/>
                      <a:pt x="249" y="198"/>
                      <a:pt x="200" y="198"/>
                    </a:cubicBezTo>
                    <a:close/>
                    <a:moveTo>
                      <a:pt x="200" y="112"/>
                    </a:moveTo>
                    <a:cubicBezTo>
                      <a:pt x="192" y="103"/>
                      <a:pt x="213" y="69"/>
                      <a:pt x="200" y="69"/>
                    </a:cubicBezTo>
                    <a:cubicBezTo>
                      <a:pt x="175" y="69"/>
                      <a:pt x="155" y="88"/>
                      <a:pt x="155" y="112"/>
                    </a:cubicBezTo>
                    <a:cubicBezTo>
                      <a:pt x="155" y="136"/>
                      <a:pt x="175" y="155"/>
                      <a:pt x="200" y="155"/>
                    </a:cubicBezTo>
                    <a:cubicBezTo>
                      <a:pt x="224" y="155"/>
                      <a:pt x="244" y="136"/>
                      <a:pt x="244" y="112"/>
                    </a:cubicBezTo>
                    <a:cubicBezTo>
                      <a:pt x="244" y="101"/>
                      <a:pt x="207" y="119"/>
                      <a:pt x="200" y="112"/>
                    </a:cubicBez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91" name="Google Shape;1191;p50"/>
              <p:cNvSpPr/>
              <p:nvPr/>
            </p:nvSpPr>
            <p:spPr>
              <a:xfrm>
                <a:off x="2081293" y="2336484"/>
                <a:ext cx="350302" cy="349833"/>
              </a:xfrm>
              <a:custGeom>
                <a:rect b="b" l="l" r="r" t="t"/>
                <a:pathLst>
                  <a:path extrusionOk="0" h="316" w="316">
                    <a:moveTo>
                      <a:pt x="287" y="29"/>
                    </a:moveTo>
                    <a:cubicBezTo>
                      <a:pt x="258" y="0"/>
                      <a:pt x="236" y="4"/>
                      <a:pt x="236" y="4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95" y="296"/>
                      <a:pt x="95" y="296"/>
                      <a:pt x="95" y="296"/>
                    </a:cubicBezTo>
                    <a:cubicBezTo>
                      <a:pt x="210" y="180"/>
                      <a:pt x="210" y="180"/>
                      <a:pt x="210" y="180"/>
                    </a:cubicBezTo>
                    <a:cubicBezTo>
                      <a:pt x="312" y="79"/>
                      <a:pt x="312" y="79"/>
                      <a:pt x="312" y="79"/>
                    </a:cubicBezTo>
                    <a:cubicBezTo>
                      <a:pt x="312" y="79"/>
                      <a:pt x="316" y="58"/>
                      <a:pt x="287" y="29"/>
                    </a:cubicBezTo>
                    <a:close/>
                    <a:moveTo>
                      <a:pt x="89" y="284"/>
                    </a:moveTo>
                    <a:cubicBezTo>
                      <a:pt x="57" y="291"/>
                      <a:pt x="57" y="291"/>
                      <a:pt x="57" y="291"/>
                    </a:cubicBezTo>
                    <a:cubicBezTo>
                      <a:pt x="54" y="285"/>
                      <a:pt x="50" y="280"/>
                      <a:pt x="43" y="273"/>
                    </a:cubicBezTo>
                    <a:cubicBezTo>
                      <a:pt x="36" y="266"/>
                      <a:pt x="30" y="262"/>
                      <a:pt x="24" y="259"/>
                    </a:cubicBezTo>
                    <a:cubicBezTo>
                      <a:pt x="31" y="226"/>
                      <a:pt x="31" y="226"/>
                      <a:pt x="31" y="226"/>
                    </a:cubicBezTo>
                    <a:cubicBezTo>
                      <a:pt x="41" y="217"/>
                      <a:pt x="41" y="217"/>
                      <a:pt x="41" y="217"/>
                    </a:cubicBezTo>
                    <a:cubicBezTo>
                      <a:pt x="41" y="217"/>
                      <a:pt x="58" y="217"/>
                      <a:pt x="78" y="237"/>
                    </a:cubicBezTo>
                    <a:cubicBezTo>
                      <a:pt x="98" y="257"/>
                      <a:pt x="99" y="275"/>
                      <a:pt x="99" y="275"/>
                    </a:cubicBezTo>
                    <a:lnTo>
                      <a:pt x="89" y="284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92" name="Google Shape;1192;p50"/>
              <p:cNvCxnSpPr/>
              <p:nvPr/>
            </p:nvCxnSpPr>
            <p:spPr>
              <a:xfrm>
                <a:off x="1646791" y="2020051"/>
                <a:ext cx="0" cy="29013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0B3EA2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193" name="Google Shape;1193;p50"/>
            <p:cNvSpPr txBox="1"/>
            <p:nvPr/>
          </p:nvSpPr>
          <p:spPr>
            <a:xfrm>
              <a:off x="2482313" y="1921371"/>
              <a:ext cx="84204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Không hoàn toàn theo một mô hình cố định như dữ liệu có cấu trúc nhưng vẫn có tổ chức nhất định</a:t>
              </a:r>
              <a:endParaRPr sz="2100"/>
            </a:p>
          </p:txBody>
        </p:sp>
        <p:sp>
          <p:nvSpPr>
            <p:cNvPr id="1194" name="Google Shape;1194;p50"/>
            <p:cNvSpPr txBox="1"/>
            <p:nvPr/>
          </p:nvSpPr>
          <p:spPr>
            <a:xfrm>
              <a:off x="2482308" y="3061415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 lnSpcReduction="20000"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Ví dụ: JSON &amp; XML: dữ liệu có cấu trúc dạng cây; MongoDB: dạng tài liệu</a:t>
              </a:r>
              <a:endParaRPr sz="2100"/>
            </a:p>
          </p:txBody>
        </p:sp>
        <p:sp>
          <p:nvSpPr>
            <p:cNvPr id="1195" name="Google Shape;1195;p50"/>
            <p:cNvSpPr txBox="1"/>
            <p:nvPr/>
          </p:nvSpPr>
          <p:spPr>
            <a:xfrm>
              <a:off x="2482306" y="4201493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Linh hoạt hơn so với dữ liệu có cấu trúc, dễ dàng mở rộng</a:t>
              </a:r>
              <a:endParaRPr sz="1750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1" name="Google Shape;1201;p51"/>
          <p:cNvGrpSpPr/>
          <p:nvPr/>
        </p:nvGrpSpPr>
        <p:grpSpPr>
          <a:xfrm>
            <a:off x="183893" y="197685"/>
            <a:ext cx="6454404" cy="772166"/>
            <a:chOff x="0" y="112514"/>
            <a:chExt cx="6454404" cy="772166"/>
          </a:xfrm>
        </p:grpSpPr>
        <p:sp>
          <p:nvSpPr>
            <p:cNvPr id="1202" name="Google Shape;1202;p51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04" name="Google Shape;1204;p51"/>
            <p:cNvSpPr txBox="1"/>
            <p:nvPr/>
          </p:nvSpPr>
          <p:spPr>
            <a:xfrm>
              <a:off x="980604" y="331979"/>
              <a:ext cx="54738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bán cấu trúc</a:t>
              </a:r>
              <a:endParaRPr sz="2500"/>
            </a:p>
          </p:txBody>
        </p:sp>
      </p:grpSp>
      <p:sp>
        <p:nvSpPr>
          <p:cNvPr id="1205" name="Google Shape;1205;p51"/>
          <p:cNvSpPr txBox="1"/>
          <p:nvPr>
            <p:ph type="title"/>
          </p:nvPr>
        </p:nvSpPr>
        <p:spPr>
          <a:xfrm>
            <a:off x="311700" y="1143675"/>
            <a:ext cx="3996900" cy="59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 dõi hành vi người dùng</a:t>
            </a:r>
            <a:endParaRPr/>
          </a:p>
        </p:txBody>
      </p:sp>
      <p:sp>
        <p:nvSpPr>
          <p:cNvPr id="1206" name="Google Shape;1206;p51"/>
          <p:cNvSpPr txBox="1"/>
          <p:nvPr>
            <p:ph idx="1" type="body"/>
          </p:nvPr>
        </p:nvSpPr>
        <p:spPr>
          <a:xfrm>
            <a:off x="311700" y="1824675"/>
            <a:ext cx="3925200" cy="33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5075"/>
              <a:t>{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5075"/>
              <a:t>  "user_id": 9876,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5075"/>
              <a:t>  "actions": [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075"/>
              <a:t>    { "timestamp": "2025-03-25T14:32:00Z", "action": "search",  "query": "bún bò Huế" },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075"/>
              <a:t>   {"timestamp": "2025-03-25T14:35:00Z", "action": "view", "dish_id": 1122, "restaurant_id": 3344},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075"/>
              <a:t>   {"timestamp": "2025-03-25T14:40:00Z", "action": "order", "order_id": 2233, "dish_ids": [1122, 1133] }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075"/>
              <a:t>  ]</a:t>
            </a:r>
            <a:endParaRPr b="1" sz="507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5075"/>
              <a:t>}</a:t>
            </a:r>
            <a:endParaRPr b="1" sz="507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51"/>
          <p:cNvSpPr txBox="1"/>
          <p:nvPr>
            <p:ph type="title"/>
          </p:nvPr>
        </p:nvSpPr>
        <p:spPr>
          <a:xfrm>
            <a:off x="4577300" y="1143675"/>
            <a:ext cx="4122000" cy="59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/>
              <a:t>Phản hồi của khách hàng</a:t>
            </a:r>
            <a:endParaRPr sz="2150"/>
          </a:p>
        </p:txBody>
      </p:sp>
      <p:sp>
        <p:nvSpPr>
          <p:cNvPr id="1208" name="Google Shape;1208;p51"/>
          <p:cNvSpPr txBox="1"/>
          <p:nvPr>
            <p:ph idx="1" type="body"/>
          </p:nvPr>
        </p:nvSpPr>
        <p:spPr>
          <a:xfrm>
            <a:off x="4666925" y="1824625"/>
            <a:ext cx="3996900" cy="33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{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"review_id": 1001,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"user_id": 5678,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"restaurant_id": 1234,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"ratings": { "food_quality": 4.0, "delivery_speed": 3.0, "service": 4.0},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"comments": "Phở rất ngon nhưng giao hàng hơi chậm!",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"sentiment_analysis": "Positive"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}</a:t>
            </a:r>
            <a:endParaRPr b="1"/>
          </a:p>
        </p:txBody>
      </p: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52"/>
          <p:cNvSpPr/>
          <p:nvPr/>
        </p:nvSpPr>
        <p:spPr>
          <a:xfrm>
            <a:off x="4918671" y="1597788"/>
            <a:ext cx="1987200" cy="19479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215" name="Google Shape;1215;p52"/>
          <p:cNvGrpSpPr/>
          <p:nvPr/>
        </p:nvGrpSpPr>
        <p:grpSpPr>
          <a:xfrm>
            <a:off x="183893" y="197685"/>
            <a:ext cx="8336332" cy="772166"/>
            <a:chOff x="0" y="112514"/>
            <a:chExt cx="8336332" cy="772166"/>
          </a:xfrm>
        </p:grpSpPr>
        <p:sp>
          <p:nvSpPr>
            <p:cNvPr id="1216" name="Google Shape;1216;p52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17" name="Google Shape;1217;p52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18" name="Google Shape;1218;p52"/>
            <p:cNvSpPr txBox="1"/>
            <p:nvPr/>
          </p:nvSpPr>
          <p:spPr>
            <a:xfrm>
              <a:off x="980632" y="331979"/>
              <a:ext cx="73557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30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Các nguồn dữ liệu và mức độ bảo mật</a:t>
              </a:r>
              <a:endParaRPr sz="3000"/>
            </a:p>
          </p:txBody>
        </p:sp>
      </p:grpSp>
      <p:grpSp>
        <p:nvGrpSpPr>
          <p:cNvPr id="1219" name="Google Shape;1219;p52"/>
          <p:cNvGrpSpPr/>
          <p:nvPr/>
        </p:nvGrpSpPr>
        <p:grpSpPr>
          <a:xfrm>
            <a:off x="2283343" y="1203301"/>
            <a:ext cx="5876726" cy="2750602"/>
            <a:chOff x="790141" y="1258356"/>
            <a:chExt cx="7352341" cy="2750602"/>
          </a:xfrm>
        </p:grpSpPr>
        <p:grpSp>
          <p:nvGrpSpPr>
            <p:cNvPr id="1220" name="Google Shape;1220;p52"/>
            <p:cNvGrpSpPr/>
            <p:nvPr/>
          </p:nvGrpSpPr>
          <p:grpSpPr>
            <a:xfrm>
              <a:off x="7840542" y="1516876"/>
              <a:ext cx="301940" cy="2292318"/>
              <a:chOff x="7840542" y="1516876"/>
              <a:chExt cx="301940" cy="2292318"/>
            </a:xfrm>
          </p:grpSpPr>
          <p:sp>
            <p:nvSpPr>
              <p:cNvPr id="1221" name="Google Shape;1221;p52"/>
              <p:cNvSpPr/>
              <p:nvPr/>
            </p:nvSpPr>
            <p:spPr>
              <a:xfrm>
                <a:off x="7856273" y="1516876"/>
                <a:ext cx="251424" cy="228582"/>
              </a:xfrm>
              <a:custGeom>
                <a:rect b="b" l="l" r="r" t="t"/>
                <a:pathLst>
                  <a:path extrusionOk="0" h="21600" w="21600">
                    <a:moveTo>
                      <a:pt x="20618" y="11881"/>
                    </a:moveTo>
                    <a:cubicBezTo>
                      <a:pt x="20618" y="12474"/>
                      <a:pt x="20178" y="12961"/>
                      <a:pt x="19636" y="12961"/>
                    </a:cubicBezTo>
                    <a:lnTo>
                      <a:pt x="19636" y="8639"/>
                    </a:lnTo>
                    <a:cubicBezTo>
                      <a:pt x="20178" y="8639"/>
                      <a:pt x="20618" y="9122"/>
                      <a:pt x="20618" y="9719"/>
                    </a:cubicBezTo>
                    <a:cubicBezTo>
                      <a:pt x="20618" y="9719"/>
                      <a:pt x="20618" y="11881"/>
                      <a:pt x="20618" y="11881"/>
                    </a:cubicBezTo>
                    <a:close/>
                    <a:moveTo>
                      <a:pt x="18654" y="19981"/>
                    </a:moveTo>
                    <a:cubicBezTo>
                      <a:pt x="18654" y="20277"/>
                      <a:pt x="18434" y="20521"/>
                      <a:pt x="18164" y="20521"/>
                    </a:cubicBezTo>
                    <a:cubicBezTo>
                      <a:pt x="17892" y="20521"/>
                      <a:pt x="17672" y="20277"/>
                      <a:pt x="17672" y="19981"/>
                    </a:cubicBezTo>
                    <a:lnTo>
                      <a:pt x="17672" y="1621"/>
                    </a:lnTo>
                    <a:cubicBezTo>
                      <a:pt x="17672" y="1319"/>
                      <a:pt x="17892" y="1081"/>
                      <a:pt x="18164" y="1081"/>
                    </a:cubicBezTo>
                    <a:cubicBezTo>
                      <a:pt x="18434" y="1081"/>
                      <a:pt x="18654" y="1319"/>
                      <a:pt x="18654" y="1621"/>
                    </a:cubicBezTo>
                    <a:cubicBezTo>
                      <a:pt x="18654" y="1621"/>
                      <a:pt x="18654" y="19981"/>
                      <a:pt x="18654" y="19981"/>
                    </a:cubicBezTo>
                    <a:close/>
                    <a:moveTo>
                      <a:pt x="16691" y="18405"/>
                    </a:moveTo>
                    <a:lnTo>
                      <a:pt x="2945" y="13509"/>
                    </a:lnTo>
                    <a:cubicBezTo>
                      <a:pt x="2945" y="13505"/>
                      <a:pt x="2945" y="13505"/>
                      <a:pt x="2945" y="13502"/>
                    </a:cubicBezTo>
                    <a:lnTo>
                      <a:pt x="2945" y="8100"/>
                    </a:lnTo>
                    <a:cubicBezTo>
                      <a:pt x="2945" y="8095"/>
                      <a:pt x="2945" y="8091"/>
                      <a:pt x="2945" y="8087"/>
                    </a:cubicBezTo>
                    <a:lnTo>
                      <a:pt x="16691" y="3196"/>
                    </a:lnTo>
                    <a:cubicBezTo>
                      <a:pt x="16691" y="3196"/>
                      <a:pt x="16691" y="18405"/>
                      <a:pt x="16691" y="18405"/>
                    </a:cubicBezTo>
                    <a:close/>
                    <a:moveTo>
                      <a:pt x="12480" y="18726"/>
                    </a:moveTo>
                    <a:cubicBezTo>
                      <a:pt x="12316" y="19292"/>
                      <a:pt x="11762" y="19609"/>
                      <a:pt x="11247" y="19428"/>
                    </a:cubicBezTo>
                    <a:lnTo>
                      <a:pt x="6101" y="17625"/>
                    </a:lnTo>
                    <a:cubicBezTo>
                      <a:pt x="5585" y="17444"/>
                      <a:pt x="5299" y="16837"/>
                      <a:pt x="5463" y="16268"/>
                    </a:cubicBezTo>
                    <a:lnTo>
                      <a:pt x="5654" y="15608"/>
                    </a:lnTo>
                    <a:lnTo>
                      <a:pt x="12661" y="18103"/>
                    </a:lnTo>
                    <a:cubicBezTo>
                      <a:pt x="12661" y="18103"/>
                      <a:pt x="12480" y="18726"/>
                      <a:pt x="12480" y="18726"/>
                    </a:cubicBezTo>
                    <a:close/>
                    <a:moveTo>
                      <a:pt x="1963" y="13502"/>
                    </a:moveTo>
                    <a:lnTo>
                      <a:pt x="982" y="13502"/>
                    </a:lnTo>
                    <a:lnTo>
                      <a:pt x="982" y="8100"/>
                    </a:lnTo>
                    <a:lnTo>
                      <a:pt x="1963" y="8100"/>
                    </a:lnTo>
                    <a:cubicBezTo>
                      <a:pt x="1963" y="8100"/>
                      <a:pt x="1963" y="13502"/>
                      <a:pt x="1963" y="13502"/>
                    </a:cubicBezTo>
                    <a:close/>
                    <a:moveTo>
                      <a:pt x="19636" y="7560"/>
                    </a:moveTo>
                    <a:lnTo>
                      <a:pt x="19636" y="1621"/>
                    </a:lnTo>
                    <a:cubicBezTo>
                      <a:pt x="19636" y="725"/>
                      <a:pt x="18977" y="0"/>
                      <a:pt x="18164" y="0"/>
                    </a:cubicBezTo>
                    <a:cubicBezTo>
                      <a:pt x="17351" y="0"/>
                      <a:pt x="16691" y="725"/>
                      <a:pt x="16691" y="1621"/>
                    </a:cubicBezTo>
                    <a:lnTo>
                      <a:pt x="16691" y="2063"/>
                    </a:lnTo>
                    <a:lnTo>
                      <a:pt x="2409" y="7142"/>
                    </a:lnTo>
                    <a:cubicBezTo>
                      <a:pt x="2275" y="7063"/>
                      <a:pt x="2126" y="7019"/>
                      <a:pt x="1963" y="7019"/>
                    </a:cubicBezTo>
                    <a:lnTo>
                      <a:pt x="982" y="7019"/>
                    </a:lnTo>
                    <a:cubicBezTo>
                      <a:pt x="439" y="7019"/>
                      <a:pt x="0" y="7505"/>
                      <a:pt x="0" y="8100"/>
                    </a:cubicBezTo>
                    <a:lnTo>
                      <a:pt x="0" y="13502"/>
                    </a:lnTo>
                    <a:cubicBezTo>
                      <a:pt x="0" y="14095"/>
                      <a:pt x="439" y="14583"/>
                      <a:pt x="982" y="14583"/>
                    </a:cubicBezTo>
                    <a:lnTo>
                      <a:pt x="1963" y="14583"/>
                    </a:lnTo>
                    <a:cubicBezTo>
                      <a:pt x="2126" y="14583"/>
                      <a:pt x="2275" y="14533"/>
                      <a:pt x="2409" y="14458"/>
                    </a:cubicBezTo>
                    <a:lnTo>
                      <a:pt x="4721" y="15279"/>
                    </a:lnTo>
                    <a:lnTo>
                      <a:pt x="4527" y="15938"/>
                    </a:lnTo>
                    <a:cubicBezTo>
                      <a:pt x="4199" y="17077"/>
                      <a:pt x="4771" y="18294"/>
                      <a:pt x="5803" y="18656"/>
                    </a:cubicBezTo>
                    <a:lnTo>
                      <a:pt x="10949" y="20453"/>
                    </a:lnTo>
                    <a:cubicBezTo>
                      <a:pt x="11983" y="20818"/>
                      <a:pt x="13087" y="20190"/>
                      <a:pt x="13415" y="19052"/>
                    </a:cubicBezTo>
                    <a:lnTo>
                      <a:pt x="13594" y="18438"/>
                    </a:lnTo>
                    <a:lnTo>
                      <a:pt x="16691" y="19539"/>
                    </a:lnTo>
                    <a:lnTo>
                      <a:pt x="16691" y="19981"/>
                    </a:lnTo>
                    <a:cubicBezTo>
                      <a:pt x="16691" y="20875"/>
                      <a:pt x="17351" y="21600"/>
                      <a:pt x="18164" y="21600"/>
                    </a:cubicBezTo>
                    <a:cubicBezTo>
                      <a:pt x="18977" y="21600"/>
                      <a:pt x="19636" y="20875"/>
                      <a:pt x="19636" y="19981"/>
                    </a:cubicBezTo>
                    <a:lnTo>
                      <a:pt x="19636" y="14042"/>
                    </a:lnTo>
                    <a:cubicBezTo>
                      <a:pt x="20721" y="14042"/>
                      <a:pt x="21600" y="13073"/>
                      <a:pt x="21600" y="11881"/>
                    </a:cubicBezTo>
                    <a:lnTo>
                      <a:pt x="21600" y="9719"/>
                    </a:lnTo>
                    <a:cubicBezTo>
                      <a:pt x="21600" y="8523"/>
                      <a:pt x="20721" y="7560"/>
                      <a:pt x="19636" y="756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2" name="Google Shape;1222;p52"/>
              <p:cNvSpPr/>
              <p:nvPr/>
            </p:nvSpPr>
            <p:spPr>
              <a:xfrm>
                <a:off x="7840542" y="2529828"/>
                <a:ext cx="282906" cy="244589"/>
              </a:xfrm>
              <a:custGeom>
                <a:rect b="b" l="l" r="r" t="t"/>
                <a:pathLst>
                  <a:path extrusionOk="0" h="21583" w="21600">
                    <a:moveTo>
                      <a:pt x="13420" y="20466"/>
                    </a:moveTo>
                    <a:lnTo>
                      <a:pt x="12629" y="20222"/>
                    </a:lnTo>
                    <a:cubicBezTo>
                      <a:pt x="13304" y="19604"/>
                      <a:pt x="13743" y="18667"/>
                      <a:pt x="13743" y="17590"/>
                    </a:cubicBezTo>
                    <a:cubicBezTo>
                      <a:pt x="13743" y="16190"/>
                      <a:pt x="13011" y="14990"/>
                      <a:pt x="11965" y="14465"/>
                    </a:cubicBezTo>
                    <a:lnTo>
                      <a:pt x="11700" y="15586"/>
                    </a:lnTo>
                    <a:cubicBezTo>
                      <a:pt x="12330" y="15963"/>
                      <a:pt x="12764" y="16716"/>
                      <a:pt x="12764" y="17590"/>
                    </a:cubicBezTo>
                    <a:cubicBezTo>
                      <a:pt x="12764" y="18298"/>
                      <a:pt x="12474" y="18925"/>
                      <a:pt x="12033" y="19336"/>
                    </a:cubicBezTo>
                    <a:lnTo>
                      <a:pt x="12295" y="18214"/>
                    </a:lnTo>
                    <a:cubicBezTo>
                      <a:pt x="12325" y="18073"/>
                      <a:pt x="12315" y="17919"/>
                      <a:pt x="12245" y="17783"/>
                    </a:cubicBezTo>
                    <a:cubicBezTo>
                      <a:pt x="12110" y="17512"/>
                      <a:pt x="11808" y="17419"/>
                      <a:pt x="11575" y="17575"/>
                    </a:cubicBezTo>
                    <a:cubicBezTo>
                      <a:pt x="11455" y="17655"/>
                      <a:pt x="11377" y="17779"/>
                      <a:pt x="11345" y="17919"/>
                    </a:cubicBezTo>
                    <a:lnTo>
                      <a:pt x="10807" y="20244"/>
                    </a:lnTo>
                    <a:cubicBezTo>
                      <a:pt x="10773" y="20385"/>
                      <a:pt x="10788" y="20540"/>
                      <a:pt x="10856" y="20675"/>
                    </a:cubicBezTo>
                    <a:cubicBezTo>
                      <a:pt x="10919" y="20800"/>
                      <a:pt x="11021" y="20887"/>
                      <a:pt x="11131" y="20928"/>
                    </a:cubicBezTo>
                    <a:lnTo>
                      <a:pt x="11126" y="20956"/>
                    </a:lnTo>
                    <a:cubicBezTo>
                      <a:pt x="11141" y="20954"/>
                      <a:pt x="11156" y="20948"/>
                      <a:pt x="11171" y="20946"/>
                    </a:cubicBezTo>
                    <a:lnTo>
                      <a:pt x="13165" y="21563"/>
                    </a:lnTo>
                    <a:cubicBezTo>
                      <a:pt x="13287" y="21600"/>
                      <a:pt x="13420" y="21587"/>
                      <a:pt x="13540" y="21507"/>
                    </a:cubicBezTo>
                    <a:cubicBezTo>
                      <a:pt x="13772" y="21351"/>
                      <a:pt x="13853" y="21002"/>
                      <a:pt x="13718" y="20731"/>
                    </a:cubicBezTo>
                    <a:cubicBezTo>
                      <a:pt x="13648" y="20594"/>
                      <a:pt x="13542" y="20504"/>
                      <a:pt x="13420" y="20466"/>
                    </a:cubicBezTo>
                    <a:moveTo>
                      <a:pt x="18634" y="7273"/>
                    </a:moveTo>
                    <a:cubicBezTo>
                      <a:pt x="18643" y="7119"/>
                      <a:pt x="18654" y="6968"/>
                      <a:pt x="18654" y="6809"/>
                    </a:cubicBezTo>
                    <a:cubicBezTo>
                      <a:pt x="18654" y="3049"/>
                      <a:pt x="16016" y="0"/>
                      <a:pt x="12764" y="0"/>
                    </a:cubicBezTo>
                    <a:cubicBezTo>
                      <a:pt x="10496" y="0"/>
                      <a:pt x="8534" y="1478"/>
                      <a:pt x="7549" y="3644"/>
                    </a:cubicBezTo>
                    <a:cubicBezTo>
                      <a:pt x="7184" y="3490"/>
                      <a:pt x="6791" y="3404"/>
                      <a:pt x="6381" y="3404"/>
                    </a:cubicBezTo>
                    <a:cubicBezTo>
                      <a:pt x="4485" y="3404"/>
                      <a:pt x="2944" y="5185"/>
                      <a:pt x="2944" y="7377"/>
                    </a:cubicBezTo>
                    <a:cubicBezTo>
                      <a:pt x="2944" y="7663"/>
                      <a:pt x="2972" y="7940"/>
                      <a:pt x="3022" y="8207"/>
                    </a:cubicBezTo>
                    <a:cubicBezTo>
                      <a:pt x="1267" y="8883"/>
                      <a:pt x="0" y="10796"/>
                      <a:pt x="0" y="13051"/>
                    </a:cubicBezTo>
                    <a:cubicBezTo>
                      <a:pt x="0" y="15869"/>
                      <a:pt x="1978" y="18158"/>
                      <a:pt x="4418" y="18158"/>
                    </a:cubicBezTo>
                    <a:lnTo>
                      <a:pt x="6381" y="18158"/>
                    </a:lnTo>
                    <a:cubicBezTo>
                      <a:pt x="6653" y="18158"/>
                      <a:pt x="6871" y="17904"/>
                      <a:pt x="6871" y="17590"/>
                    </a:cubicBezTo>
                    <a:cubicBezTo>
                      <a:pt x="6871" y="17275"/>
                      <a:pt x="6653" y="17022"/>
                      <a:pt x="6381" y="17022"/>
                    </a:cubicBezTo>
                    <a:lnTo>
                      <a:pt x="4418" y="17022"/>
                    </a:lnTo>
                    <a:cubicBezTo>
                      <a:pt x="2523" y="17022"/>
                      <a:pt x="982" y="15239"/>
                      <a:pt x="982" y="13051"/>
                    </a:cubicBezTo>
                    <a:cubicBezTo>
                      <a:pt x="982" y="11340"/>
                      <a:pt x="1927" y="9827"/>
                      <a:pt x="3334" y="9285"/>
                    </a:cubicBezTo>
                    <a:lnTo>
                      <a:pt x="4165" y="8965"/>
                    </a:lnTo>
                    <a:lnTo>
                      <a:pt x="3982" y="7971"/>
                    </a:lnTo>
                    <a:cubicBezTo>
                      <a:pt x="3947" y="7772"/>
                      <a:pt x="3925" y="7572"/>
                      <a:pt x="3925" y="7377"/>
                    </a:cubicBezTo>
                    <a:cubicBezTo>
                      <a:pt x="3925" y="5813"/>
                      <a:pt x="5027" y="4539"/>
                      <a:pt x="6381" y="4539"/>
                    </a:cubicBezTo>
                    <a:cubicBezTo>
                      <a:pt x="6663" y="4539"/>
                      <a:pt x="6939" y="4598"/>
                      <a:pt x="7214" y="4712"/>
                    </a:cubicBezTo>
                    <a:lnTo>
                      <a:pt x="8018" y="5048"/>
                    </a:lnTo>
                    <a:lnTo>
                      <a:pt x="8415" y="4173"/>
                    </a:lnTo>
                    <a:cubicBezTo>
                      <a:pt x="9269" y="2299"/>
                      <a:pt x="10934" y="1134"/>
                      <a:pt x="12764" y="1134"/>
                    </a:cubicBezTo>
                    <a:cubicBezTo>
                      <a:pt x="15470" y="1134"/>
                      <a:pt x="17672" y="3681"/>
                      <a:pt x="17672" y="6809"/>
                    </a:cubicBezTo>
                    <a:cubicBezTo>
                      <a:pt x="17672" y="6907"/>
                      <a:pt x="17663" y="7005"/>
                      <a:pt x="17660" y="7104"/>
                    </a:cubicBezTo>
                    <a:lnTo>
                      <a:pt x="17652" y="7199"/>
                    </a:lnTo>
                    <a:lnTo>
                      <a:pt x="17607" y="7999"/>
                    </a:lnTo>
                    <a:lnTo>
                      <a:pt x="18245" y="8315"/>
                    </a:lnTo>
                    <a:cubicBezTo>
                      <a:pt x="19687" y="9034"/>
                      <a:pt x="20618" y="10670"/>
                      <a:pt x="20618" y="12483"/>
                    </a:cubicBezTo>
                    <a:cubicBezTo>
                      <a:pt x="20618" y="14986"/>
                      <a:pt x="18856" y="17022"/>
                      <a:pt x="16689" y="17022"/>
                    </a:cubicBezTo>
                    <a:lnTo>
                      <a:pt x="15217" y="17022"/>
                    </a:lnTo>
                    <a:cubicBezTo>
                      <a:pt x="14946" y="17022"/>
                      <a:pt x="14726" y="17275"/>
                      <a:pt x="14726" y="17590"/>
                    </a:cubicBezTo>
                    <a:cubicBezTo>
                      <a:pt x="14726" y="17904"/>
                      <a:pt x="14946" y="18158"/>
                      <a:pt x="15217" y="18158"/>
                    </a:cubicBezTo>
                    <a:lnTo>
                      <a:pt x="16689" y="18158"/>
                    </a:lnTo>
                    <a:cubicBezTo>
                      <a:pt x="19402" y="18158"/>
                      <a:pt x="21600" y="15618"/>
                      <a:pt x="21600" y="12483"/>
                    </a:cubicBezTo>
                    <a:cubicBezTo>
                      <a:pt x="21600" y="10148"/>
                      <a:pt x="20378" y="8144"/>
                      <a:pt x="18634" y="7273"/>
                    </a:cubicBezTo>
                    <a:moveTo>
                      <a:pt x="10771" y="14522"/>
                    </a:moveTo>
                    <a:cubicBezTo>
                      <a:pt x="10709" y="14396"/>
                      <a:pt x="10611" y="14318"/>
                      <a:pt x="10503" y="14275"/>
                    </a:cubicBezTo>
                    <a:lnTo>
                      <a:pt x="10516" y="14219"/>
                    </a:lnTo>
                    <a:cubicBezTo>
                      <a:pt x="10481" y="14221"/>
                      <a:pt x="10451" y="14232"/>
                      <a:pt x="10416" y="14240"/>
                    </a:cubicBezTo>
                    <a:lnTo>
                      <a:pt x="8461" y="13636"/>
                    </a:lnTo>
                    <a:lnTo>
                      <a:pt x="8461" y="13636"/>
                    </a:lnTo>
                    <a:cubicBezTo>
                      <a:pt x="8340" y="13599"/>
                      <a:pt x="8206" y="13612"/>
                      <a:pt x="8088" y="13693"/>
                    </a:cubicBezTo>
                    <a:cubicBezTo>
                      <a:pt x="7857" y="13849"/>
                      <a:pt x="7773" y="14195"/>
                      <a:pt x="7908" y="14468"/>
                    </a:cubicBezTo>
                    <a:cubicBezTo>
                      <a:pt x="7977" y="14602"/>
                      <a:pt x="8085" y="14694"/>
                      <a:pt x="8208" y="14732"/>
                    </a:cubicBezTo>
                    <a:lnTo>
                      <a:pt x="8962" y="14964"/>
                    </a:lnTo>
                    <a:cubicBezTo>
                      <a:pt x="8291" y="15582"/>
                      <a:pt x="7852" y="16520"/>
                      <a:pt x="7852" y="17590"/>
                    </a:cubicBezTo>
                    <a:cubicBezTo>
                      <a:pt x="7852" y="19009"/>
                      <a:pt x="8603" y="20220"/>
                      <a:pt x="9667" y="20733"/>
                    </a:cubicBezTo>
                    <a:lnTo>
                      <a:pt x="9932" y="19618"/>
                    </a:lnTo>
                    <a:cubicBezTo>
                      <a:pt x="9284" y="19247"/>
                      <a:pt x="8834" y="18482"/>
                      <a:pt x="8834" y="17590"/>
                    </a:cubicBezTo>
                    <a:cubicBezTo>
                      <a:pt x="8834" y="16858"/>
                      <a:pt x="9141" y="16216"/>
                      <a:pt x="9607" y="15802"/>
                    </a:cubicBezTo>
                    <a:lnTo>
                      <a:pt x="9334" y="16986"/>
                    </a:lnTo>
                    <a:cubicBezTo>
                      <a:pt x="9302" y="17126"/>
                      <a:pt x="9315" y="17280"/>
                      <a:pt x="9382" y="17417"/>
                    </a:cubicBezTo>
                    <a:cubicBezTo>
                      <a:pt x="9519" y="17685"/>
                      <a:pt x="9817" y="17779"/>
                      <a:pt x="10053" y="17625"/>
                    </a:cubicBezTo>
                    <a:cubicBezTo>
                      <a:pt x="10170" y="17544"/>
                      <a:pt x="10250" y="17419"/>
                      <a:pt x="10281" y="17280"/>
                    </a:cubicBezTo>
                    <a:lnTo>
                      <a:pt x="10822" y="14953"/>
                    </a:lnTo>
                    <a:cubicBezTo>
                      <a:pt x="10852" y="14815"/>
                      <a:pt x="10841" y="14659"/>
                      <a:pt x="10771" y="1452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3" name="Google Shape;1223;p52"/>
              <p:cNvSpPr/>
              <p:nvPr/>
            </p:nvSpPr>
            <p:spPr>
              <a:xfrm>
                <a:off x="7897970" y="3564628"/>
                <a:ext cx="244512" cy="244566"/>
              </a:xfrm>
              <a:custGeom>
                <a:rect b="b" l="l" r="r" t="t"/>
                <a:pathLst>
                  <a:path extrusionOk="0" h="21600" w="21600">
                    <a:moveTo>
                      <a:pt x="10802" y="20619"/>
                    </a:moveTo>
                    <a:cubicBezTo>
                      <a:pt x="5378" y="20619"/>
                      <a:pt x="979" y="16222"/>
                      <a:pt x="979" y="10802"/>
                    </a:cubicBezTo>
                    <a:cubicBezTo>
                      <a:pt x="979" y="5379"/>
                      <a:pt x="5378" y="983"/>
                      <a:pt x="10802" y="983"/>
                    </a:cubicBezTo>
                    <a:cubicBezTo>
                      <a:pt x="16224" y="983"/>
                      <a:pt x="20622" y="5379"/>
                      <a:pt x="20622" y="10802"/>
                    </a:cubicBezTo>
                    <a:cubicBezTo>
                      <a:pt x="20622" y="16222"/>
                      <a:pt x="16224" y="20619"/>
                      <a:pt x="10802" y="20619"/>
                    </a:cubicBezTo>
                    <a:moveTo>
                      <a:pt x="18283" y="18580"/>
                    </a:moveTo>
                    <a:cubicBezTo>
                      <a:pt x="20326" y="16615"/>
                      <a:pt x="21600" y="13860"/>
                      <a:pt x="21600" y="10802"/>
                    </a:cubicBezTo>
                    <a:cubicBezTo>
                      <a:pt x="21600" y="4836"/>
                      <a:pt x="16767" y="0"/>
                      <a:pt x="10802" y="0"/>
                    </a:cubicBezTo>
                    <a:cubicBezTo>
                      <a:pt x="4838" y="0"/>
                      <a:pt x="0" y="4836"/>
                      <a:pt x="0" y="10802"/>
                    </a:cubicBezTo>
                    <a:cubicBezTo>
                      <a:pt x="0" y="13860"/>
                      <a:pt x="1276" y="16615"/>
                      <a:pt x="3319" y="18580"/>
                    </a:cubicBezTo>
                    <a:lnTo>
                      <a:pt x="2108" y="20764"/>
                    </a:lnTo>
                    <a:cubicBezTo>
                      <a:pt x="2018" y="20852"/>
                      <a:pt x="1962" y="20974"/>
                      <a:pt x="1962" y="21110"/>
                    </a:cubicBezTo>
                    <a:cubicBezTo>
                      <a:pt x="1962" y="21383"/>
                      <a:pt x="2183" y="21600"/>
                      <a:pt x="2453" y="21600"/>
                    </a:cubicBezTo>
                    <a:cubicBezTo>
                      <a:pt x="2588" y="21600"/>
                      <a:pt x="2711" y="21545"/>
                      <a:pt x="2801" y="21455"/>
                    </a:cubicBezTo>
                    <a:cubicBezTo>
                      <a:pt x="2858" y="21401"/>
                      <a:pt x="2891" y="21328"/>
                      <a:pt x="2918" y="21247"/>
                    </a:cubicBezTo>
                    <a:lnTo>
                      <a:pt x="4042" y="19221"/>
                    </a:lnTo>
                    <a:cubicBezTo>
                      <a:pt x="5894" y="20707"/>
                      <a:pt x="8242" y="21600"/>
                      <a:pt x="10802" y="21600"/>
                    </a:cubicBezTo>
                    <a:cubicBezTo>
                      <a:pt x="13360" y="21600"/>
                      <a:pt x="15706" y="20707"/>
                      <a:pt x="17558" y="19221"/>
                    </a:cubicBezTo>
                    <a:lnTo>
                      <a:pt x="18684" y="21247"/>
                    </a:lnTo>
                    <a:cubicBezTo>
                      <a:pt x="18747" y="21450"/>
                      <a:pt x="18927" y="21600"/>
                      <a:pt x="19149" y="21600"/>
                    </a:cubicBezTo>
                    <a:cubicBezTo>
                      <a:pt x="19418" y="21600"/>
                      <a:pt x="19640" y="21383"/>
                      <a:pt x="19640" y="21110"/>
                    </a:cubicBezTo>
                    <a:cubicBezTo>
                      <a:pt x="19640" y="20974"/>
                      <a:pt x="19583" y="20852"/>
                      <a:pt x="19493" y="20764"/>
                    </a:cubicBezTo>
                    <a:cubicBezTo>
                      <a:pt x="19493" y="20764"/>
                      <a:pt x="18283" y="18580"/>
                      <a:pt x="18283" y="18580"/>
                    </a:cubicBezTo>
                    <a:close/>
                    <a:moveTo>
                      <a:pt x="10802" y="16690"/>
                    </a:moveTo>
                    <a:cubicBezTo>
                      <a:pt x="7548" y="16690"/>
                      <a:pt x="4908" y="14054"/>
                      <a:pt x="4908" y="10802"/>
                    </a:cubicBezTo>
                    <a:cubicBezTo>
                      <a:pt x="4908" y="7548"/>
                      <a:pt x="7548" y="4909"/>
                      <a:pt x="10802" y="4909"/>
                    </a:cubicBezTo>
                    <a:cubicBezTo>
                      <a:pt x="14052" y="4909"/>
                      <a:pt x="16692" y="7548"/>
                      <a:pt x="16692" y="10802"/>
                    </a:cubicBezTo>
                    <a:cubicBezTo>
                      <a:pt x="16692" y="14054"/>
                      <a:pt x="14052" y="16690"/>
                      <a:pt x="10802" y="16690"/>
                    </a:cubicBezTo>
                    <a:moveTo>
                      <a:pt x="10802" y="3928"/>
                    </a:moveTo>
                    <a:cubicBezTo>
                      <a:pt x="7005" y="3928"/>
                      <a:pt x="3927" y="7004"/>
                      <a:pt x="3927" y="10802"/>
                    </a:cubicBezTo>
                    <a:cubicBezTo>
                      <a:pt x="3927" y="14597"/>
                      <a:pt x="7005" y="17673"/>
                      <a:pt x="10802" y="17673"/>
                    </a:cubicBezTo>
                    <a:cubicBezTo>
                      <a:pt x="14597" y="17673"/>
                      <a:pt x="17675" y="14597"/>
                      <a:pt x="17675" y="10802"/>
                    </a:cubicBezTo>
                    <a:cubicBezTo>
                      <a:pt x="17675" y="7004"/>
                      <a:pt x="14597" y="3928"/>
                      <a:pt x="10802" y="3928"/>
                    </a:cubicBezTo>
                    <a:moveTo>
                      <a:pt x="10802" y="12764"/>
                    </a:moveTo>
                    <a:cubicBezTo>
                      <a:pt x="9716" y="12764"/>
                      <a:pt x="8838" y="11885"/>
                      <a:pt x="8838" y="10802"/>
                    </a:cubicBezTo>
                    <a:cubicBezTo>
                      <a:pt x="8838" y="9716"/>
                      <a:pt x="9716" y="8838"/>
                      <a:pt x="10802" y="8838"/>
                    </a:cubicBezTo>
                    <a:cubicBezTo>
                      <a:pt x="11886" y="8838"/>
                      <a:pt x="12763" y="9716"/>
                      <a:pt x="12763" y="10802"/>
                    </a:cubicBezTo>
                    <a:cubicBezTo>
                      <a:pt x="12763" y="11885"/>
                      <a:pt x="11886" y="12764"/>
                      <a:pt x="10802" y="12764"/>
                    </a:cubicBezTo>
                    <a:moveTo>
                      <a:pt x="10802" y="7855"/>
                    </a:moveTo>
                    <a:cubicBezTo>
                      <a:pt x="9175" y="7855"/>
                      <a:pt x="7856" y="9175"/>
                      <a:pt x="7856" y="10802"/>
                    </a:cubicBezTo>
                    <a:cubicBezTo>
                      <a:pt x="7856" y="12427"/>
                      <a:pt x="9175" y="13746"/>
                      <a:pt x="10802" y="13746"/>
                    </a:cubicBezTo>
                    <a:cubicBezTo>
                      <a:pt x="12425" y="13746"/>
                      <a:pt x="13746" y="12427"/>
                      <a:pt x="13746" y="10802"/>
                    </a:cubicBezTo>
                    <a:cubicBezTo>
                      <a:pt x="13746" y="9175"/>
                      <a:pt x="12425" y="7855"/>
                      <a:pt x="10802" y="785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</p:grpSp>
        <p:grpSp>
          <p:nvGrpSpPr>
            <p:cNvPr id="1224" name="Google Shape;1224;p52"/>
            <p:cNvGrpSpPr/>
            <p:nvPr/>
          </p:nvGrpSpPr>
          <p:grpSpPr>
            <a:xfrm>
              <a:off x="790141" y="1258356"/>
              <a:ext cx="3872475" cy="2750602"/>
              <a:chOff x="790141" y="1258356"/>
              <a:chExt cx="3872475" cy="2750602"/>
            </a:xfrm>
          </p:grpSpPr>
          <p:sp>
            <p:nvSpPr>
              <p:cNvPr id="1225" name="Google Shape;1225;p52"/>
              <p:cNvSpPr/>
              <p:nvPr/>
            </p:nvSpPr>
            <p:spPr>
              <a:xfrm>
                <a:off x="912909" y="2340094"/>
                <a:ext cx="2820636" cy="520182"/>
              </a:xfrm>
              <a:custGeom>
                <a:rect b="b" l="l" r="r" t="t"/>
                <a:pathLst>
                  <a:path extrusionOk="0" h="21600" w="21600">
                    <a:moveTo>
                      <a:pt x="0" y="0"/>
                    </a:moveTo>
                    <a:lnTo>
                      <a:pt x="0" y="21600"/>
                    </a:lnTo>
                    <a:lnTo>
                      <a:pt x="19466" y="21600"/>
                    </a:lnTo>
                    <a:lnTo>
                      <a:pt x="19484" y="21600"/>
                    </a:lnTo>
                    <a:lnTo>
                      <a:pt x="19484" y="21531"/>
                    </a:lnTo>
                    <a:lnTo>
                      <a:pt x="21600" y="13487"/>
                    </a:lnTo>
                    <a:lnTo>
                      <a:pt x="21600" y="9338"/>
                    </a:lnTo>
                    <a:lnTo>
                      <a:pt x="19484" y="82"/>
                    </a:lnTo>
                    <a:lnTo>
                      <a:pt x="19484" y="0"/>
                    </a:lnTo>
                    <a:cubicBezTo>
                      <a:pt x="19484" y="0"/>
                      <a:pt x="19466" y="0"/>
                      <a:pt x="19466" y="0"/>
                    </a:cubicBezTo>
                    <a:cubicBezTo>
                      <a:pt x="19428" y="0"/>
                      <a:pt x="0" y="0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F3F3F"/>
                </a:solidFill>
                <a:prstDash val="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6" name="Google Shape;1226;p52"/>
              <p:cNvSpPr/>
              <p:nvPr/>
            </p:nvSpPr>
            <p:spPr>
              <a:xfrm>
                <a:off x="907605" y="1412101"/>
                <a:ext cx="3114558" cy="694440"/>
              </a:xfrm>
              <a:custGeom>
                <a:rect b="b" l="l" r="r" t="t"/>
                <a:pathLst>
                  <a:path extrusionOk="0" h="21600" w="21600">
                    <a:moveTo>
                      <a:pt x="0" y="0"/>
                    </a:moveTo>
                    <a:lnTo>
                      <a:pt x="0" y="16185"/>
                    </a:lnTo>
                    <a:lnTo>
                      <a:pt x="18710" y="16185"/>
                    </a:lnTo>
                    <a:lnTo>
                      <a:pt x="21227" y="21600"/>
                    </a:lnTo>
                    <a:lnTo>
                      <a:pt x="21600" y="20001"/>
                    </a:lnTo>
                    <a:lnTo>
                      <a:pt x="18727" y="123"/>
                    </a:lnTo>
                    <a:lnTo>
                      <a:pt x="18727" y="0"/>
                    </a:lnTo>
                    <a:cubicBezTo>
                      <a:pt x="18727" y="0"/>
                      <a:pt x="18710" y="0"/>
                      <a:pt x="18710" y="0"/>
                    </a:cubicBezTo>
                    <a:cubicBezTo>
                      <a:pt x="18674" y="0"/>
                      <a:pt x="0" y="0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F3F3F"/>
                </a:solidFill>
                <a:prstDash val="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7" name="Google Shape;1227;p52"/>
              <p:cNvSpPr/>
              <p:nvPr/>
            </p:nvSpPr>
            <p:spPr>
              <a:xfrm>
                <a:off x="910826" y="3171314"/>
                <a:ext cx="3108132" cy="694440"/>
              </a:xfrm>
              <a:custGeom>
                <a:rect b="b" l="l" r="r" t="t"/>
                <a:pathLst>
                  <a:path extrusionOk="0" h="21600" w="21600">
                    <a:moveTo>
                      <a:pt x="21226" y="0"/>
                    </a:moveTo>
                    <a:lnTo>
                      <a:pt x="18706" y="5411"/>
                    </a:lnTo>
                    <a:lnTo>
                      <a:pt x="0" y="5411"/>
                    </a:lnTo>
                    <a:lnTo>
                      <a:pt x="0" y="21591"/>
                    </a:lnTo>
                    <a:cubicBezTo>
                      <a:pt x="0" y="21591"/>
                      <a:pt x="18668" y="21591"/>
                      <a:pt x="18704" y="21591"/>
                    </a:cubicBezTo>
                    <a:cubicBezTo>
                      <a:pt x="18704" y="21591"/>
                      <a:pt x="18704" y="21600"/>
                      <a:pt x="18704" y="21600"/>
                    </a:cubicBezTo>
                    <a:lnTo>
                      <a:pt x="18705" y="21591"/>
                    </a:lnTo>
                    <a:cubicBezTo>
                      <a:pt x="18705" y="21591"/>
                      <a:pt x="18722" y="21591"/>
                      <a:pt x="18722" y="21591"/>
                    </a:cubicBezTo>
                    <a:lnTo>
                      <a:pt x="18722" y="21477"/>
                    </a:lnTo>
                    <a:lnTo>
                      <a:pt x="21600" y="1599"/>
                    </a:lnTo>
                    <a:lnTo>
                      <a:pt x="2122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3F3F3F"/>
                </a:solidFill>
                <a:prstDash val="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8" name="Google Shape;1228;p52"/>
              <p:cNvSpPr/>
              <p:nvPr/>
            </p:nvSpPr>
            <p:spPr>
              <a:xfrm>
                <a:off x="790142" y="1258356"/>
                <a:ext cx="743620" cy="743620"/>
              </a:xfrm>
              <a:custGeom>
                <a:rect b="b" l="l" r="r" t="t"/>
                <a:pathLst>
                  <a:path extrusionOk="0" h="19679" w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29" name="Google Shape;1229;p52"/>
              <p:cNvSpPr/>
              <p:nvPr/>
            </p:nvSpPr>
            <p:spPr>
              <a:xfrm>
                <a:off x="1020519" y="1527309"/>
                <a:ext cx="282852" cy="205686"/>
              </a:xfrm>
              <a:custGeom>
                <a:rect b="b" l="l" r="r" t="t"/>
                <a:pathLst>
                  <a:path extrusionOk="0" h="21600" w="21600">
                    <a:moveTo>
                      <a:pt x="19925" y="4046"/>
                    </a:moveTo>
                    <a:lnTo>
                      <a:pt x="18796" y="5599"/>
                    </a:lnTo>
                    <a:cubicBezTo>
                      <a:pt x="18709" y="5715"/>
                      <a:pt x="18654" y="5887"/>
                      <a:pt x="18654" y="6073"/>
                    </a:cubicBezTo>
                    <a:cubicBezTo>
                      <a:pt x="18654" y="6444"/>
                      <a:pt x="18874" y="6748"/>
                      <a:pt x="19144" y="6748"/>
                    </a:cubicBezTo>
                    <a:cubicBezTo>
                      <a:pt x="19279" y="6748"/>
                      <a:pt x="19404" y="6670"/>
                      <a:pt x="19493" y="6551"/>
                    </a:cubicBezTo>
                    <a:lnTo>
                      <a:pt x="21455" y="3849"/>
                    </a:lnTo>
                    <a:cubicBezTo>
                      <a:pt x="21543" y="3726"/>
                      <a:pt x="21600" y="3561"/>
                      <a:pt x="21600" y="3371"/>
                    </a:cubicBezTo>
                    <a:cubicBezTo>
                      <a:pt x="21600" y="3185"/>
                      <a:pt x="21543" y="3020"/>
                      <a:pt x="21455" y="2897"/>
                    </a:cubicBezTo>
                    <a:lnTo>
                      <a:pt x="19492" y="195"/>
                    </a:lnTo>
                    <a:cubicBezTo>
                      <a:pt x="19404" y="71"/>
                      <a:pt x="19279" y="0"/>
                      <a:pt x="19144" y="0"/>
                    </a:cubicBezTo>
                    <a:cubicBezTo>
                      <a:pt x="18874" y="0"/>
                      <a:pt x="18654" y="298"/>
                      <a:pt x="18654" y="669"/>
                    </a:cubicBezTo>
                    <a:cubicBezTo>
                      <a:pt x="18654" y="861"/>
                      <a:pt x="18709" y="1026"/>
                      <a:pt x="18796" y="1149"/>
                    </a:cubicBezTo>
                    <a:lnTo>
                      <a:pt x="19925" y="2695"/>
                    </a:lnTo>
                    <a:lnTo>
                      <a:pt x="15217" y="2695"/>
                    </a:lnTo>
                    <a:cubicBezTo>
                      <a:pt x="15064" y="2695"/>
                      <a:pt x="14932" y="2798"/>
                      <a:pt x="14842" y="2954"/>
                    </a:cubicBezTo>
                    <a:lnTo>
                      <a:pt x="14837" y="2942"/>
                    </a:lnTo>
                    <a:lnTo>
                      <a:pt x="6148" y="17552"/>
                    </a:lnTo>
                    <a:lnTo>
                      <a:pt x="491" y="17552"/>
                    </a:lnTo>
                    <a:cubicBezTo>
                      <a:pt x="220" y="17552"/>
                      <a:pt x="0" y="17852"/>
                      <a:pt x="0" y="18222"/>
                    </a:cubicBezTo>
                    <a:cubicBezTo>
                      <a:pt x="0" y="18598"/>
                      <a:pt x="220" y="18898"/>
                      <a:pt x="491" y="18898"/>
                    </a:cubicBezTo>
                    <a:lnTo>
                      <a:pt x="6381" y="18898"/>
                    </a:lnTo>
                    <a:cubicBezTo>
                      <a:pt x="6534" y="18898"/>
                      <a:pt x="6666" y="18800"/>
                      <a:pt x="6756" y="18646"/>
                    </a:cubicBezTo>
                    <a:lnTo>
                      <a:pt x="6759" y="18651"/>
                    </a:lnTo>
                    <a:lnTo>
                      <a:pt x="15452" y="4046"/>
                    </a:lnTo>
                    <a:cubicBezTo>
                      <a:pt x="15452" y="4046"/>
                      <a:pt x="19925" y="4046"/>
                      <a:pt x="19925" y="4046"/>
                    </a:cubicBezTo>
                    <a:close/>
                    <a:moveTo>
                      <a:pt x="19492" y="15046"/>
                    </a:moveTo>
                    <a:cubicBezTo>
                      <a:pt x="19404" y="14923"/>
                      <a:pt x="19279" y="14852"/>
                      <a:pt x="19144" y="14852"/>
                    </a:cubicBezTo>
                    <a:cubicBezTo>
                      <a:pt x="18874" y="14852"/>
                      <a:pt x="18654" y="15150"/>
                      <a:pt x="18654" y="15520"/>
                    </a:cubicBezTo>
                    <a:cubicBezTo>
                      <a:pt x="18654" y="15713"/>
                      <a:pt x="18709" y="15878"/>
                      <a:pt x="18796" y="16001"/>
                    </a:cubicBezTo>
                    <a:lnTo>
                      <a:pt x="19925" y="17552"/>
                    </a:lnTo>
                    <a:lnTo>
                      <a:pt x="15449" y="17552"/>
                    </a:lnTo>
                    <a:lnTo>
                      <a:pt x="12384" y="12397"/>
                    </a:lnTo>
                    <a:lnTo>
                      <a:pt x="11748" y="13464"/>
                    </a:lnTo>
                    <a:lnTo>
                      <a:pt x="14837" y="18651"/>
                    </a:lnTo>
                    <a:lnTo>
                      <a:pt x="14842" y="18646"/>
                    </a:lnTo>
                    <a:cubicBezTo>
                      <a:pt x="14932" y="18800"/>
                      <a:pt x="15064" y="18898"/>
                      <a:pt x="15217" y="18898"/>
                    </a:cubicBezTo>
                    <a:lnTo>
                      <a:pt x="19925" y="18898"/>
                    </a:lnTo>
                    <a:lnTo>
                      <a:pt x="18796" y="20451"/>
                    </a:lnTo>
                    <a:cubicBezTo>
                      <a:pt x="18709" y="20567"/>
                      <a:pt x="18654" y="20739"/>
                      <a:pt x="18654" y="20924"/>
                    </a:cubicBezTo>
                    <a:cubicBezTo>
                      <a:pt x="18654" y="21295"/>
                      <a:pt x="18874" y="21600"/>
                      <a:pt x="19144" y="21600"/>
                    </a:cubicBezTo>
                    <a:cubicBezTo>
                      <a:pt x="19279" y="21600"/>
                      <a:pt x="19404" y="21522"/>
                      <a:pt x="19492" y="21403"/>
                    </a:cubicBezTo>
                    <a:lnTo>
                      <a:pt x="21455" y="18701"/>
                    </a:lnTo>
                    <a:cubicBezTo>
                      <a:pt x="21543" y="18577"/>
                      <a:pt x="21600" y="18413"/>
                      <a:pt x="21600" y="18222"/>
                    </a:cubicBezTo>
                    <a:cubicBezTo>
                      <a:pt x="21600" y="18037"/>
                      <a:pt x="21543" y="17872"/>
                      <a:pt x="21455" y="17748"/>
                    </a:cubicBezTo>
                    <a:cubicBezTo>
                      <a:pt x="21455" y="17748"/>
                      <a:pt x="19492" y="15046"/>
                      <a:pt x="19492" y="15046"/>
                    </a:cubicBezTo>
                    <a:close/>
                    <a:moveTo>
                      <a:pt x="491" y="4046"/>
                    </a:moveTo>
                    <a:lnTo>
                      <a:pt x="6148" y="4046"/>
                    </a:lnTo>
                    <a:lnTo>
                      <a:pt x="9214" y="9201"/>
                    </a:lnTo>
                    <a:lnTo>
                      <a:pt x="9847" y="8133"/>
                    </a:lnTo>
                    <a:lnTo>
                      <a:pt x="6759" y="2942"/>
                    </a:lnTo>
                    <a:lnTo>
                      <a:pt x="6756" y="2954"/>
                    </a:lnTo>
                    <a:cubicBezTo>
                      <a:pt x="6666" y="2798"/>
                      <a:pt x="6534" y="2695"/>
                      <a:pt x="6381" y="2695"/>
                    </a:cubicBezTo>
                    <a:lnTo>
                      <a:pt x="491" y="2695"/>
                    </a:lnTo>
                    <a:cubicBezTo>
                      <a:pt x="220" y="2695"/>
                      <a:pt x="0" y="3000"/>
                      <a:pt x="0" y="3371"/>
                    </a:cubicBezTo>
                    <a:cubicBezTo>
                      <a:pt x="0" y="3746"/>
                      <a:pt x="220" y="4046"/>
                      <a:pt x="491" y="40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30" name="Google Shape;1230;p52"/>
              <p:cNvSpPr/>
              <p:nvPr/>
            </p:nvSpPr>
            <p:spPr>
              <a:xfrm>
                <a:off x="790141" y="2224784"/>
                <a:ext cx="743620" cy="743620"/>
              </a:xfrm>
              <a:custGeom>
                <a:rect b="b" l="l" r="r" t="t"/>
                <a:pathLst>
                  <a:path extrusionOk="0" h="19679" w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31" name="Google Shape;1231;p52"/>
              <p:cNvSpPr/>
              <p:nvPr/>
            </p:nvSpPr>
            <p:spPr>
              <a:xfrm>
                <a:off x="1036232" y="2493725"/>
                <a:ext cx="251424" cy="205686"/>
              </a:xfrm>
              <a:custGeom>
                <a:rect b="b" l="l" r="r" t="t"/>
                <a:pathLst>
                  <a:path extrusionOk="0" h="21600" w="21600">
                    <a:moveTo>
                      <a:pt x="19637" y="20402"/>
                    </a:moveTo>
                    <a:lnTo>
                      <a:pt x="1964" y="20402"/>
                    </a:lnTo>
                    <a:cubicBezTo>
                      <a:pt x="1421" y="20402"/>
                      <a:pt x="982" y="19864"/>
                      <a:pt x="982" y="19201"/>
                    </a:cubicBezTo>
                    <a:cubicBezTo>
                      <a:pt x="982" y="18540"/>
                      <a:pt x="1421" y="18002"/>
                      <a:pt x="1964" y="18002"/>
                    </a:cubicBezTo>
                    <a:lnTo>
                      <a:pt x="19637" y="18002"/>
                    </a:lnTo>
                    <a:cubicBezTo>
                      <a:pt x="20180" y="18002"/>
                      <a:pt x="20619" y="18540"/>
                      <a:pt x="20619" y="19201"/>
                    </a:cubicBezTo>
                    <a:cubicBezTo>
                      <a:pt x="20619" y="19864"/>
                      <a:pt x="20180" y="20402"/>
                      <a:pt x="19637" y="20402"/>
                    </a:cubicBezTo>
                    <a:moveTo>
                      <a:pt x="19637" y="16801"/>
                    </a:moveTo>
                    <a:lnTo>
                      <a:pt x="1964" y="16801"/>
                    </a:lnTo>
                    <a:cubicBezTo>
                      <a:pt x="879" y="16801"/>
                      <a:pt x="0" y="17877"/>
                      <a:pt x="0" y="19201"/>
                    </a:cubicBezTo>
                    <a:cubicBezTo>
                      <a:pt x="0" y="20528"/>
                      <a:pt x="879" y="21600"/>
                      <a:pt x="1964" y="21600"/>
                    </a:cubicBezTo>
                    <a:lnTo>
                      <a:pt x="19637" y="21600"/>
                    </a:lnTo>
                    <a:cubicBezTo>
                      <a:pt x="20722" y="21600"/>
                      <a:pt x="21600" y="20528"/>
                      <a:pt x="21600" y="19201"/>
                    </a:cubicBezTo>
                    <a:cubicBezTo>
                      <a:pt x="21600" y="17877"/>
                      <a:pt x="20722" y="16801"/>
                      <a:pt x="19637" y="16801"/>
                    </a:cubicBezTo>
                    <a:moveTo>
                      <a:pt x="1964" y="1201"/>
                    </a:moveTo>
                    <a:lnTo>
                      <a:pt x="19637" y="1201"/>
                    </a:lnTo>
                    <a:cubicBezTo>
                      <a:pt x="20180" y="1201"/>
                      <a:pt x="20619" y="1736"/>
                      <a:pt x="20619" y="2399"/>
                    </a:cubicBezTo>
                    <a:cubicBezTo>
                      <a:pt x="20619" y="3063"/>
                      <a:pt x="20180" y="3599"/>
                      <a:pt x="19637" y="3599"/>
                    </a:cubicBezTo>
                    <a:lnTo>
                      <a:pt x="1964" y="3599"/>
                    </a:lnTo>
                    <a:cubicBezTo>
                      <a:pt x="1421" y="3599"/>
                      <a:pt x="982" y="3063"/>
                      <a:pt x="982" y="2399"/>
                    </a:cubicBezTo>
                    <a:cubicBezTo>
                      <a:pt x="982" y="1736"/>
                      <a:pt x="1421" y="1201"/>
                      <a:pt x="1964" y="1201"/>
                    </a:cubicBezTo>
                    <a:moveTo>
                      <a:pt x="1964" y="4799"/>
                    </a:moveTo>
                    <a:lnTo>
                      <a:pt x="19637" y="4799"/>
                    </a:lnTo>
                    <a:cubicBezTo>
                      <a:pt x="20722" y="4799"/>
                      <a:pt x="21600" y="3726"/>
                      <a:pt x="21600" y="2399"/>
                    </a:cubicBezTo>
                    <a:cubicBezTo>
                      <a:pt x="21600" y="1075"/>
                      <a:pt x="20722" y="0"/>
                      <a:pt x="19637" y="0"/>
                    </a:cubicBezTo>
                    <a:lnTo>
                      <a:pt x="1964" y="0"/>
                    </a:lnTo>
                    <a:cubicBezTo>
                      <a:pt x="879" y="0"/>
                      <a:pt x="0" y="1075"/>
                      <a:pt x="0" y="2399"/>
                    </a:cubicBezTo>
                    <a:cubicBezTo>
                      <a:pt x="0" y="3726"/>
                      <a:pt x="879" y="4799"/>
                      <a:pt x="1964" y="4799"/>
                    </a:cubicBezTo>
                    <a:moveTo>
                      <a:pt x="19637" y="12000"/>
                    </a:moveTo>
                    <a:lnTo>
                      <a:pt x="1964" y="12000"/>
                    </a:lnTo>
                    <a:cubicBezTo>
                      <a:pt x="1421" y="12000"/>
                      <a:pt x="982" y="11465"/>
                      <a:pt x="982" y="10803"/>
                    </a:cubicBezTo>
                    <a:cubicBezTo>
                      <a:pt x="982" y="10138"/>
                      <a:pt x="1421" y="9600"/>
                      <a:pt x="1964" y="9600"/>
                    </a:cubicBezTo>
                    <a:lnTo>
                      <a:pt x="19637" y="9600"/>
                    </a:lnTo>
                    <a:cubicBezTo>
                      <a:pt x="20180" y="9600"/>
                      <a:pt x="20619" y="10138"/>
                      <a:pt x="20619" y="10803"/>
                    </a:cubicBezTo>
                    <a:cubicBezTo>
                      <a:pt x="20619" y="11465"/>
                      <a:pt x="20180" y="12000"/>
                      <a:pt x="19637" y="12000"/>
                    </a:cubicBezTo>
                    <a:moveTo>
                      <a:pt x="19637" y="8401"/>
                    </a:moveTo>
                    <a:lnTo>
                      <a:pt x="1964" y="8401"/>
                    </a:lnTo>
                    <a:cubicBezTo>
                      <a:pt x="879" y="8401"/>
                      <a:pt x="0" y="9476"/>
                      <a:pt x="0" y="10803"/>
                    </a:cubicBezTo>
                    <a:cubicBezTo>
                      <a:pt x="0" y="12127"/>
                      <a:pt x="879" y="13201"/>
                      <a:pt x="1964" y="13201"/>
                    </a:cubicBezTo>
                    <a:lnTo>
                      <a:pt x="19637" y="13201"/>
                    </a:lnTo>
                    <a:cubicBezTo>
                      <a:pt x="20722" y="13201"/>
                      <a:pt x="21600" y="12127"/>
                      <a:pt x="21600" y="10803"/>
                    </a:cubicBezTo>
                    <a:cubicBezTo>
                      <a:pt x="21600" y="9476"/>
                      <a:pt x="20722" y="8401"/>
                      <a:pt x="19637" y="84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32" name="Google Shape;1232;p52"/>
              <p:cNvSpPr/>
              <p:nvPr/>
            </p:nvSpPr>
            <p:spPr>
              <a:xfrm>
                <a:off x="804369" y="3265338"/>
                <a:ext cx="743620" cy="743620"/>
              </a:xfrm>
              <a:custGeom>
                <a:rect b="b" l="l" r="r" t="t"/>
                <a:pathLst>
                  <a:path extrusionOk="0" h="19679" w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33" name="Google Shape;1233;p52"/>
              <p:cNvSpPr/>
              <p:nvPr/>
            </p:nvSpPr>
            <p:spPr>
              <a:xfrm>
                <a:off x="1034746" y="3466844"/>
                <a:ext cx="282852" cy="282852"/>
              </a:xfrm>
              <a:custGeom>
                <a:rect b="b" l="l" r="r" t="t"/>
                <a:pathLst>
                  <a:path extrusionOk="0" h="21600" w="21600">
                    <a:moveTo>
                      <a:pt x="17658" y="8341"/>
                    </a:moveTo>
                    <a:cubicBezTo>
                      <a:pt x="17614" y="6914"/>
                      <a:pt x="17383" y="5575"/>
                      <a:pt x="17008" y="4409"/>
                    </a:cubicBezTo>
                    <a:cubicBezTo>
                      <a:pt x="17544" y="4131"/>
                      <a:pt x="18018" y="3798"/>
                      <a:pt x="18435" y="3427"/>
                    </a:cubicBezTo>
                    <a:cubicBezTo>
                      <a:pt x="19673" y="4724"/>
                      <a:pt x="20474" y="6437"/>
                      <a:pt x="20593" y="8341"/>
                    </a:cubicBezTo>
                    <a:cubicBezTo>
                      <a:pt x="20593" y="8341"/>
                      <a:pt x="17658" y="8341"/>
                      <a:pt x="17658" y="8341"/>
                    </a:cubicBezTo>
                    <a:close/>
                    <a:moveTo>
                      <a:pt x="15485" y="1480"/>
                    </a:moveTo>
                    <a:cubicBezTo>
                      <a:pt x="16306" y="1785"/>
                      <a:pt x="17058" y="2226"/>
                      <a:pt x="17724" y="2771"/>
                    </a:cubicBezTo>
                    <a:cubicBezTo>
                      <a:pt x="17412" y="3037"/>
                      <a:pt x="17057" y="3277"/>
                      <a:pt x="16665" y="3487"/>
                    </a:cubicBezTo>
                    <a:cubicBezTo>
                      <a:pt x="16337" y="2707"/>
                      <a:pt x="15939" y="2028"/>
                      <a:pt x="15485" y="1480"/>
                    </a:cubicBezTo>
                    <a:moveTo>
                      <a:pt x="12764" y="0"/>
                    </a:moveTo>
                    <a:cubicBezTo>
                      <a:pt x="9920" y="0"/>
                      <a:pt x="7396" y="1350"/>
                      <a:pt x="5780" y="3438"/>
                    </a:cubicBezTo>
                    <a:cubicBezTo>
                      <a:pt x="6514" y="3199"/>
                      <a:pt x="7287" y="3044"/>
                      <a:pt x="8086" y="2984"/>
                    </a:cubicBezTo>
                    <a:cubicBezTo>
                      <a:pt x="7991" y="2912"/>
                      <a:pt x="7892" y="2846"/>
                      <a:pt x="7804" y="2771"/>
                    </a:cubicBezTo>
                    <a:cubicBezTo>
                      <a:pt x="8469" y="2226"/>
                      <a:pt x="9221" y="1785"/>
                      <a:pt x="10042" y="1480"/>
                    </a:cubicBezTo>
                    <a:cubicBezTo>
                      <a:pt x="9694" y="1902"/>
                      <a:pt x="9380" y="2399"/>
                      <a:pt x="9104" y="2957"/>
                    </a:cubicBezTo>
                    <a:cubicBezTo>
                      <a:pt x="9451" y="2969"/>
                      <a:pt x="9793" y="2996"/>
                      <a:pt x="10131" y="3041"/>
                    </a:cubicBezTo>
                    <a:cubicBezTo>
                      <a:pt x="10712" y="1983"/>
                      <a:pt x="11449" y="1264"/>
                      <a:pt x="12269" y="1057"/>
                    </a:cubicBezTo>
                    <a:lnTo>
                      <a:pt x="12269" y="3573"/>
                    </a:lnTo>
                    <a:cubicBezTo>
                      <a:pt x="12607" y="3700"/>
                      <a:pt x="12937" y="3846"/>
                      <a:pt x="13258" y="4005"/>
                    </a:cubicBezTo>
                    <a:lnTo>
                      <a:pt x="13258" y="1057"/>
                    </a:lnTo>
                    <a:cubicBezTo>
                      <a:pt x="14283" y="1315"/>
                      <a:pt x="15181" y="2361"/>
                      <a:pt x="15801" y="3885"/>
                    </a:cubicBezTo>
                    <a:cubicBezTo>
                      <a:pt x="15208" y="4105"/>
                      <a:pt x="14555" y="4259"/>
                      <a:pt x="13865" y="4344"/>
                    </a:cubicBezTo>
                    <a:cubicBezTo>
                      <a:pt x="14263" y="4581"/>
                      <a:pt x="14647" y="4841"/>
                      <a:pt x="15006" y="5129"/>
                    </a:cubicBezTo>
                    <a:cubicBezTo>
                      <a:pt x="15391" y="5042"/>
                      <a:pt x="15767" y="4934"/>
                      <a:pt x="16122" y="4802"/>
                    </a:cubicBezTo>
                    <a:cubicBezTo>
                      <a:pt x="16297" y="5380"/>
                      <a:pt x="16431" y="6009"/>
                      <a:pt x="16527" y="6669"/>
                    </a:cubicBezTo>
                    <a:cubicBezTo>
                      <a:pt x="17157" y="7465"/>
                      <a:pt x="17663" y="8364"/>
                      <a:pt x="18026" y="9331"/>
                    </a:cubicBezTo>
                    <a:lnTo>
                      <a:pt x="20593" y="9331"/>
                    </a:lnTo>
                    <a:cubicBezTo>
                      <a:pt x="20478" y="11171"/>
                      <a:pt x="19721" y="12836"/>
                      <a:pt x="18551" y="14114"/>
                    </a:cubicBezTo>
                    <a:cubicBezTo>
                      <a:pt x="18470" y="14700"/>
                      <a:pt x="18342" y="15273"/>
                      <a:pt x="18162" y="15820"/>
                    </a:cubicBezTo>
                    <a:cubicBezTo>
                      <a:pt x="20250" y="14204"/>
                      <a:pt x="21600" y="11681"/>
                      <a:pt x="21600" y="8835"/>
                    </a:cubicBezTo>
                    <a:cubicBezTo>
                      <a:pt x="21600" y="3955"/>
                      <a:pt x="17644" y="0"/>
                      <a:pt x="12764" y="0"/>
                    </a:cubicBezTo>
                    <a:moveTo>
                      <a:pt x="13731" y="12270"/>
                    </a:moveTo>
                    <a:cubicBezTo>
                      <a:pt x="13687" y="10842"/>
                      <a:pt x="13456" y="9503"/>
                      <a:pt x="13081" y="8334"/>
                    </a:cubicBezTo>
                    <a:cubicBezTo>
                      <a:pt x="13616" y="8056"/>
                      <a:pt x="14091" y="7726"/>
                      <a:pt x="14507" y="7355"/>
                    </a:cubicBezTo>
                    <a:cubicBezTo>
                      <a:pt x="15745" y="8649"/>
                      <a:pt x="16547" y="10365"/>
                      <a:pt x="16665" y="12270"/>
                    </a:cubicBezTo>
                    <a:cubicBezTo>
                      <a:pt x="16665" y="12270"/>
                      <a:pt x="13731" y="12270"/>
                      <a:pt x="13731" y="12270"/>
                    </a:cubicBezTo>
                    <a:close/>
                    <a:moveTo>
                      <a:pt x="14507" y="18175"/>
                    </a:moveTo>
                    <a:cubicBezTo>
                      <a:pt x="14091" y="17804"/>
                      <a:pt x="13616" y="17469"/>
                      <a:pt x="13081" y="17192"/>
                    </a:cubicBezTo>
                    <a:cubicBezTo>
                      <a:pt x="13456" y="16027"/>
                      <a:pt x="13687" y="14688"/>
                      <a:pt x="13731" y="13259"/>
                    </a:cubicBezTo>
                    <a:lnTo>
                      <a:pt x="16665" y="13259"/>
                    </a:lnTo>
                    <a:cubicBezTo>
                      <a:pt x="16547" y="15164"/>
                      <a:pt x="15745" y="16878"/>
                      <a:pt x="14507" y="18175"/>
                    </a:cubicBezTo>
                    <a:moveTo>
                      <a:pt x="11558" y="20116"/>
                    </a:moveTo>
                    <a:cubicBezTo>
                      <a:pt x="12011" y="19572"/>
                      <a:pt x="12409" y="18894"/>
                      <a:pt x="12738" y="18113"/>
                    </a:cubicBezTo>
                    <a:cubicBezTo>
                      <a:pt x="13130" y="18325"/>
                      <a:pt x="13485" y="18564"/>
                      <a:pt x="13796" y="18829"/>
                    </a:cubicBezTo>
                    <a:cubicBezTo>
                      <a:pt x="13130" y="19374"/>
                      <a:pt x="12379" y="19817"/>
                      <a:pt x="11558" y="20116"/>
                    </a:cubicBezTo>
                    <a:moveTo>
                      <a:pt x="9331" y="20543"/>
                    </a:moveTo>
                    <a:lnTo>
                      <a:pt x="9331" y="17202"/>
                    </a:lnTo>
                    <a:cubicBezTo>
                      <a:pt x="10246" y="17252"/>
                      <a:pt x="11108" y="17427"/>
                      <a:pt x="11874" y="17717"/>
                    </a:cubicBezTo>
                    <a:cubicBezTo>
                      <a:pt x="11255" y="19236"/>
                      <a:pt x="10355" y="20288"/>
                      <a:pt x="9331" y="20543"/>
                    </a:cubicBezTo>
                    <a:moveTo>
                      <a:pt x="9331" y="13259"/>
                    </a:moveTo>
                    <a:lnTo>
                      <a:pt x="12749" y="13259"/>
                    </a:lnTo>
                    <a:cubicBezTo>
                      <a:pt x="12709" y="14550"/>
                      <a:pt x="12510" y="15752"/>
                      <a:pt x="12195" y="16798"/>
                    </a:cubicBezTo>
                    <a:cubicBezTo>
                      <a:pt x="11326" y="16471"/>
                      <a:pt x="10357" y="16273"/>
                      <a:pt x="9331" y="16222"/>
                    </a:cubicBezTo>
                    <a:cubicBezTo>
                      <a:pt x="9331" y="16222"/>
                      <a:pt x="9331" y="13259"/>
                      <a:pt x="9331" y="13259"/>
                    </a:cubicBezTo>
                    <a:close/>
                    <a:moveTo>
                      <a:pt x="9331" y="9305"/>
                    </a:moveTo>
                    <a:cubicBezTo>
                      <a:pt x="10357" y="9256"/>
                      <a:pt x="11326" y="9057"/>
                      <a:pt x="12195" y="8727"/>
                    </a:cubicBezTo>
                    <a:cubicBezTo>
                      <a:pt x="12510" y="9778"/>
                      <a:pt x="12709" y="10977"/>
                      <a:pt x="12749" y="12270"/>
                    </a:cubicBezTo>
                    <a:lnTo>
                      <a:pt x="9331" y="12270"/>
                    </a:lnTo>
                    <a:cubicBezTo>
                      <a:pt x="9331" y="12270"/>
                      <a:pt x="9331" y="9305"/>
                      <a:pt x="9331" y="9305"/>
                    </a:cubicBezTo>
                    <a:close/>
                    <a:moveTo>
                      <a:pt x="9331" y="4982"/>
                    </a:moveTo>
                    <a:cubicBezTo>
                      <a:pt x="10355" y="5242"/>
                      <a:pt x="11255" y="6291"/>
                      <a:pt x="11874" y="7809"/>
                    </a:cubicBezTo>
                    <a:cubicBezTo>
                      <a:pt x="11108" y="8101"/>
                      <a:pt x="10246" y="8274"/>
                      <a:pt x="9331" y="8326"/>
                    </a:cubicBezTo>
                    <a:cubicBezTo>
                      <a:pt x="9331" y="8326"/>
                      <a:pt x="9331" y="4982"/>
                      <a:pt x="9331" y="4982"/>
                    </a:cubicBezTo>
                    <a:close/>
                    <a:moveTo>
                      <a:pt x="13796" y="6695"/>
                    </a:moveTo>
                    <a:cubicBezTo>
                      <a:pt x="13485" y="6965"/>
                      <a:pt x="13130" y="7202"/>
                      <a:pt x="12738" y="7411"/>
                    </a:cubicBezTo>
                    <a:cubicBezTo>
                      <a:pt x="12409" y="6636"/>
                      <a:pt x="12011" y="5953"/>
                      <a:pt x="11557" y="5410"/>
                    </a:cubicBezTo>
                    <a:cubicBezTo>
                      <a:pt x="12379" y="5713"/>
                      <a:pt x="13130" y="6153"/>
                      <a:pt x="13796" y="6695"/>
                    </a:cubicBezTo>
                    <a:moveTo>
                      <a:pt x="8342" y="8326"/>
                    </a:moveTo>
                    <a:cubicBezTo>
                      <a:pt x="7428" y="8274"/>
                      <a:pt x="6565" y="8101"/>
                      <a:pt x="5798" y="7809"/>
                    </a:cubicBezTo>
                    <a:cubicBezTo>
                      <a:pt x="6419" y="6291"/>
                      <a:pt x="7318" y="5242"/>
                      <a:pt x="8342" y="4982"/>
                    </a:cubicBezTo>
                    <a:cubicBezTo>
                      <a:pt x="8342" y="4982"/>
                      <a:pt x="8342" y="8326"/>
                      <a:pt x="8342" y="8326"/>
                    </a:cubicBezTo>
                    <a:close/>
                    <a:moveTo>
                      <a:pt x="8342" y="12270"/>
                    </a:moveTo>
                    <a:lnTo>
                      <a:pt x="4924" y="12270"/>
                    </a:lnTo>
                    <a:cubicBezTo>
                      <a:pt x="4964" y="10977"/>
                      <a:pt x="5163" y="9778"/>
                      <a:pt x="5478" y="8727"/>
                    </a:cubicBezTo>
                    <a:cubicBezTo>
                      <a:pt x="6347" y="9057"/>
                      <a:pt x="7317" y="9256"/>
                      <a:pt x="8342" y="9305"/>
                    </a:cubicBezTo>
                    <a:cubicBezTo>
                      <a:pt x="8342" y="9305"/>
                      <a:pt x="8342" y="12270"/>
                      <a:pt x="8342" y="12270"/>
                    </a:cubicBezTo>
                    <a:close/>
                    <a:moveTo>
                      <a:pt x="8342" y="16222"/>
                    </a:moveTo>
                    <a:cubicBezTo>
                      <a:pt x="7317" y="16273"/>
                      <a:pt x="6347" y="16471"/>
                      <a:pt x="5478" y="16798"/>
                    </a:cubicBezTo>
                    <a:cubicBezTo>
                      <a:pt x="5163" y="15752"/>
                      <a:pt x="4964" y="14550"/>
                      <a:pt x="4924" y="13259"/>
                    </a:cubicBezTo>
                    <a:lnTo>
                      <a:pt x="8342" y="13259"/>
                    </a:lnTo>
                    <a:cubicBezTo>
                      <a:pt x="8342" y="13259"/>
                      <a:pt x="8342" y="16222"/>
                      <a:pt x="8342" y="16222"/>
                    </a:cubicBezTo>
                    <a:close/>
                    <a:moveTo>
                      <a:pt x="8342" y="20543"/>
                    </a:moveTo>
                    <a:cubicBezTo>
                      <a:pt x="7318" y="20288"/>
                      <a:pt x="6419" y="19236"/>
                      <a:pt x="5798" y="17717"/>
                    </a:cubicBezTo>
                    <a:cubicBezTo>
                      <a:pt x="6565" y="17427"/>
                      <a:pt x="7428" y="17252"/>
                      <a:pt x="8342" y="17202"/>
                    </a:cubicBezTo>
                    <a:cubicBezTo>
                      <a:pt x="8342" y="17202"/>
                      <a:pt x="8342" y="20543"/>
                      <a:pt x="8342" y="20543"/>
                    </a:cubicBezTo>
                    <a:close/>
                    <a:moveTo>
                      <a:pt x="3877" y="18829"/>
                    </a:moveTo>
                    <a:cubicBezTo>
                      <a:pt x="4188" y="18564"/>
                      <a:pt x="4543" y="18325"/>
                      <a:pt x="4935" y="18113"/>
                    </a:cubicBezTo>
                    <a:cubicBezTo>
                      <a:pt x="5264" y="18894"/>
                      <a:pt x="5661" y="19572"/>
                      <a:pt x="6115" y="20116"/>
                    </a:cubicBezTo>
                    <a:cubicBezTo>
                      <a:pt x="5294" y="19817"/>
                      <a:pt x="4542" y="19374"/>
                      <a:pt x="3877" y="18829"/>
                    </a:cubicBezTo>
                    <a:moveTo>
                      <a:pt x="1007" y="13259"/>
                    </a:moveTo>
                    <a:lnTo>
                      <a:pt x="3942" y="13259"/>
                    </a:lnTo>
                    <a:cubicBezTo>
                      <a:pt x="3985" y="14688"/>
                      <a:pt x="4217" y="16027"/>
                      <a:pt x="4591" y="17192"/>
                    </a:cubicBezTo>
                    <a:cubicBezTo>
                      <a:pt x="4058" y="17469"/>
                      <a:pt x="3583" y="17804"/>
                      <a:pt x="3165" y="18175"/>
                    </a:cubicBezTo>
                    <a:cubicBezTo>
                      <a:pt x="1927" y="16878"/>
                      <a:pt x="1126" y="15164"/>
                      <a:pt x="1007" y="13259"/>
                    </a:cubicBezTo>
                    <a:moveTo>
                      <a:pt x="3165" y="7355"/>
                    </a:moveTo>
                    <a:cubicBezTo>
                      <a:pt x="3583" y="7726"/>
                      <a:pt x="4058" y="8056"/>
                      <a:pt x="4591" y="8334"/>
                    </a:cubicBezTo>
                    <a:cubicBezTo>
                      <a:pt x="4217" y="9503"/>
                      <a:pt x="3985" y="10842"/>
                      <a:pt x="3942" y="12270"/>
                    </a:cubicBezTo>
                    <a:lnTo>
                      <a:pt x="1007" y="12270"/>
                    </a:lnTo>
                    <a:cubicBezTo>
                      <a:pt x="1126" y="10365"/>
                      <a:pt x="1927" y="8649"/>
                      <a:pt x="3165" y="7355"/>
                    </a:cubicBezTo>
                    <a:moveTo>
                      <a:pt x="6115" y="5410"/>
                    </a:moveTo>
                    <a:cubicBezTo>
                      <a:pt x="5661" y="5953"/>
                      <a:pt x="5264" y="6636"/>
                      <a:pt x="4935" y="7411"/>
                    </a:cubicBezTo>
                    <a:cubicBezTo>
                      <a:pt x="4543" y="7202"/>
                      <a:pt x="4188" y="6965"/>
                      <a:pt x="3877" y="6695"/>
                    </a:cubicBezTo>
                    <a:cubicBezTo>
                      <a:pt x="4542" y="6153"/>
                      <a:pt x="5294" y="5713"/>
                      <a:pt x="6115" y="5410"/>
                    </a:cubicBezTo>
                    <a:moveTo>
                      <a:pt x="8836" y="3930"/>
                    </a:moveTo>
                    <a:cubicBezTo>
                      <a:pt x="3956" y="3930"/>
                      <a:pt x="0" y="7884"/>
                      <a:pt x="0" y="12765"/>
                    </a:cubicBezTo>
                    <a:cubicBezTo>
                      <a:pt x="0" y="17645"/>
                      <a:pt x="3956" y="21600"/>
                      <a:pt x="8836" y="21600"/>
                    </a:cubicBezTo>
                    <a:cubicBezTo>
                      <a:pt x="13716" y="21600"/>
                      <a:pt x="17673" y="17645"/>
                      <a:pt x="17673" y="12765"/>
                    </a:cubicBezTo>
                    <a:cubicBezTo>
                      <a:pt x="17673" y="7884"/>
                      <a:pt x="13716" y="3930"/>
                      <a:pt x="8836" y="393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234" name="Google Shape;1234;p52"/>
              <p:cNvSpPr txBox="1"/>
              <p:nvPr/>
            </p:nvSpPr>
            <p:spPr>
              <a:xfrm>
                <a:off x="1607865" y="2503005"/>
                <a:ext cx="215910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0" spcFirstLastPara="1" rIns="0" wrap="square" tIns="4570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60">
                    <a:latin typeface="Noto Sans"/>
                    <a:ea typeface="Noto Sans"/>
                    <a:cs typeface="Noto Sans"/>
                    <a:sym typeface="Noto Sans"/>
                  </a:rPr>
                  <a:t>Internal (nội bộ)</a:t>
                </a:r>
                <a:endParaRPr sz="1900"/>
              </a:p>
            </p:txBody>
          </p:sp>
          <p:sp>
            <p:nvSpPr>
              <p:cNvPr id="1235" name="Google Shape;1235;p52"/>
              <p:cNvSpPr txBox="1"/>
              <p:nvPr/>
            </p:nvSpPr>
            <p:spPr>
              <a:xfrm>
                <a:off x="1548016" y="3409355"/>
                <a:ext cx="311460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0" spcFirstLastPara="1" rIns="0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50">
                    <a:latin typeface="Noto Sans"/>
                    <a:ea typeface="Noto Sans"/>
                    <a:cs typeface="Noto Sans"/>
                    <a:sym typeface="Noto Sans"/>
                  </a:rPr>
                  <a:t>External (bên ngoài)</a:t>
                </a:r>
                <a:endParaRPr sz="1750"/>
              </a:p>
            </p:txBody>
          </p:sp>
          <p:sp>
            <p:nvSpPr>
              <p:cNvPr id="1236" name="Google Shape;1236;p52"/>
              <p:cNvSpPr txBox="1"/>
              <p:nvPr/>
            </p:nvSpPr>
            <p:spPr>
              <a:xfrm>
                <a:off x="1778309" y="1546599"/>
                <a:ext cx="190740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0" spcFirstLastPara="1" rIns="0" wrap="square" tIns="4570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60">
                    <a:latin typeface="Noto Sans"/>
                    <a:ea typeface="Noto Sans"/>
                    <a:cs typeface="Noto Sans"/>
                    <a:sym typeface="Noto Sans"/>
                  </a:rPr>
                  <a:t>OLTP</a:t>
                </a:r>
                <a:endParaRPr sz="1900"/>
              </a:p>
            </p:txBody>
          </p:sp>
        </p:grp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53"/>
          <p:cNvSpPr txBox="1"/>
          <p:nvPr/>
        </p:nvSpPr>
        <p:spPr>
          <a:xfrm>
            <a:off x="3118347" y="1830353"/>
            <a:ext cx="29214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 lnSpcReduction="200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80" u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Thay thế biểu tượng trong sơ đồ</a:t>
            </a:r>
            <a:endParaRPr/>
          </a:p>
        </p:txBody>
      </p:sp>
      <p:grpSp>
        <p:nvGrpSpPr>
          <p:cNvPr id="1243" name="Google Shape;1243;p53"/>
          <p:cNvGrpSpPr/>
          <p:nvPr/>
        </p:nvGrpSpPr>
        <p:grpSpPr>
          <a:xfrm>
            <a:off x="509074" y="3003828"/>
            <a:ext cx="8007845" cy="2139713"/>
            <a:chOff x="626817" y="3237835"/>
            <a:chExt cx="7890280" cy="1252613"/>
          </a:xfrm>
        </p:grpSpPr>
        <p:cxnSp>
          <p:nvCxnSpPr>
            <p:cNvPr id="1244" name="Google Shape;1244;p53"/>
            <p:cNvCxnSpPr>
              <a:stCxn id="1245" idx="3"/>
              <a:endCxn id="1246" idx="1"/>
            </p:cNvCxnSpPr>
            <p:nvPr/>
          </p:nvCxnSpPr>
          <p:spPr>
            <a:xfrm>
              <a:off x="1652662" y="3296935"/>
              <a:ext cx="58398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5" name="Google Shape;1245;p53"/>
            <p:cNvSpPr/>
            <p:nvPr/>
          </p:nvSpPr>
          <p:spPr>
            <a:xfrm>
              <a:off x="1534462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47" name="Google Shape;1247;p53"/>
            <p:cNvSpPr/>
            <p:nvPr/>
          </p:nvSpPr>
          <p:spPr>
            <a:xfrm>
              <a:off x="451288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0B3EA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749256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grpSp>
          <p:nvGrpSpPr>
            <p:cNvPr id="1248" name="Google Shape;1248;p53"/>
            <p:cNvGrpSpPr/>
            <p:nvPr/>
          </p:nvGrpSpPr>
          <p:grpSpPr>
            <a:xfrm>
              <a:off x="626817" y="3296929"/>
              <a:ext cx="7890280" cy="1193519"/>
              <a:chOff x="838159" y="4395907"/>
              <a:chExt cx="10520373" cy="1591359"/>
            </a:xfrm>
          </p:grpSpPr>
          <p:grpSp>
            <p:nvGrpSpPr>
              <p:cNvPr id="1249" name="Google Shape;1249;p53"/>
              <p:cNvGrpSpPr/>
              <p:nvPr/>
            </p:nvGrpSpPr>
            <p:grpSpPr>
              <a:xfrm>
                <a:off x="838159" y="4395907"/>
                <a:ext cx="3084301" cy="1591202"/>
                <a:chOff x="8662571" y="973641"/>
                <a:chExt cx="3084301" cy="1591202"/>
              </a:xfrm>
            </p:grpSpPr>
            <p:sp>
              <p:nvSpPr>
                <p:cNvPr id="1250" name="Google Shape;1250;p53"/>
                <p:cNvSpPr txBox="1"/>
                <p:nvPr/>
              </p:nvSpPr>
              <p:spPr>
                <a:xfrm>
                  <a:off x="8662573" y="1294644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Hệ thống xử lý giao dịch trực tuyến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Đảm bảo tính ACID, hiệu suất cao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Dữ liệu có cấu trúc, lưu trữ trong CSDL quan hệ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51" name="Google Shape;1251;p53"/>
                <p:cNvSpPr/>
                <p:nvPr/>
              </p:nvSpPr>
              <p:spPr>
                <a:xfrm>
                  <a:off x="8662571" y="973641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36">
                      <a:latin typeface="Noto Sans"/>
                      <a:ea typeface="Noto Sans"/>
                      <a:cs typeface="Noto Sans"/>
                      <a:sym typeface="Noto Sans"/>
                    </a:rPr>
                    <a:t>OLTP</a:t>
                  </a:r>
                  <a:endParaRPr sz="2400"/>
                </a:p>
              </p:txBody>
            </p:sp>
          </p:grpSp>
          <p:grpSp>
            <p:nvGrpSpPr>
              <p:cNvPr id="1252" name="Google Shape;1252;p53"/>
              <p:cNvGrpSpPr/>
              <p:nvPr/>
            </p:nvGrpSpPr>
            <p:grpSpPr>
              <a:xfrm>
                <a:off x="4511165" y="4395929"/>
                <a:ext cx="3084300" cy="1591337"/>
                <a:chOff x="8364350" y="973663"/>
                <a:chExt cx="3084300" cy="1591337"/>
              </a:xfrm>
            </p:grpSpPr>
            <p:sp>
              <p:nvSpPr>
                <p:cNvPr id="1253" name="Google Shape;1253;p53"/>
                <p:cNvSpPr txBox="1"/>
                <p:nvPr/>
              </p:nvSpPr>
              <p:spPr>
                <a:xfrm>
                  <a:off x="836435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 lnSpcReduction="10000"/>
                </a:bodyPr>
                <a:lstStyle/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Thu thập và sở hữu nội bộ hệ thống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Sử dụng cho phân tích hành vi khách hàng, tối ưu trải nghiệm người dùng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Bao gồm dữ liệu có cấu trúc, bán cấu trúc, phi cấu trúc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54" name="Google Shape;1254;p53"/>
                <p:cNvSpPr/>
                <p:nvPr/>
              </p:nvSpPr>
              <p:spPr>
                <a:xfrm>
                  <a:off x="8662578" y="973663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Internal data</a:t>
                  </a:r>
                  <a:endParaRPr sz="2000">
                    <a:solidFill>
                      <a:schemeClr val="dk1"/>
                    </a:solidFill>
                  </a:endParaRPr>
                </a:p>
              </p:txBody>
            </p:sp>
          </p:grpSp>
          <p:grpSp>
            <p:nvGrpSpPr>
              <p:cNvPr id="1255" name="Google Shape;1255;p53"/>
              <p:cNvGrpSpPr/>
              <p:nvPr/>
            </p:nvGrpSpPr>
            <p:grpSpPr>
              <a:xfrm>
                <a:off x="8274233" y="4395928"/>
                <a:ext cx="3084300" cy="1591337"/>
                <a:chOff x="8156190" y="973662"/>
                <a:chExt cx="3084300" cy="1591337"/>
              </a:xfrm>
            </p:grpSpPr>
            <p:sp>
              <p:nvSpPr>
                <p:cNvPr id="1256" name="Google Shape;1256;p53"/>
                <p:cNvSpPr txBox="1"/>
                <p:nvPr/>
              </p:nvSpPr>
              <p:spPr>
                <a:xfrm>
                  <a:off x="815619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Đến từ nguồn bên ngoài hệ thống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Cần tích hợp thông qua API, web scraping 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có thể ở dạng có cấu trúc, bán cấu trúc, phi cấu trúc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57" name="Google Shape;1257;p53"/>
                <p:cNvSpPr/>
                <p:nvPr/>
              </p:nvSpPr>
              <p:spPr>
                <a:xfrm>
                  <a:off x="8325072" y="973662"/>
                  <a:ext cx="29154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latin typeface="Noto Sans"/>
                      <a:ea typeface="Noto Sans"/>
                      <a:cs typeface="Noto Sans"/>
                      <a:sym typeface="Noto Sans"/>
                    </a:rPr>
                    <a:t>External data</a:t>
                  </a:r>
                  <a:endParaRPr sz="2000"/>
                </a:p>
              </p:txBody>
            </p:sp>
          </p:grpSp>
        </p:grpSp>
      </p:grpSp>
      <p:pic>
        <p:nvPicPr>
          <p:cNvPr id="1258" name="Google Shape;125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575" y="1203726"/>
            <a:ext cx="173355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9" name="Google Shape;125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483" y="1481612"/>
            <a:ext cx="1474330" cy="12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0" name="Google Shape;1260;p53"/>
          <p:cNvSpPr/>
          <p:nvPr/>
        </p:nvSpPr>
        <p:spPr>
          <a:xfrm>
            <a:off x="6763737" y="1438077"/>
            <a:ext cx="1379990" cy="1339697"/>
          </a:xfrm>
          <a:custGeom>
            <a:rect b="b" l="l" r="r" t="t"/>
            <a:pathLst>
              <a:path extrusionOk="0" h="19679" w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261" name="Google Shape;1261;p53"/>
          <p:cNvGrpSpPr/>
          <p:nvPr/>
        </p:nvGrpSpPr>
        <p:grpSpPr>
          <a:xfrm>
            <a:off x="183893" y="197685"/>
            <a:ext cx="864561" cy="772166"/>
            <a:chOff x="0" y="112514"/>
            <a:chExt cx="864561" cy="772166"/>
          </a:xfrm>
        </p:grpSpPr>
        <p:sp>
          <p:nvSpPr>
            <p:cNvPr id="1262" name="Google Shape;1262;p53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264" name="Google Shape;1264;p53"/>
          <p:cNvSpPr/>
          <p:nvPr/>
        </p:nvSpPr>
        <p:spPr>
          <a:xfrm>
            <a:off x="7003359" y="1717725"/>
            <a:ext cx="900774" cy="772200"/>
          </a:xfrm>
          <a:custGeom>
            <a:rect b="b" l="l" r="r" t="t"/>
            <a:pathLst>
              <a:path extrusionOk="0" h="21600" w="21600">
                <a:moveTo>
                  <a:pt x="17658" y="8341"/>
                </a:moveTo>
                <a:cubicBezTo>
                  <a:pt x="17614" y="6914"/>
                  <a:pt x="17383" y="5575"/>
                  <a:pt x="17008" y="4409"/>
                </a:cubicBezTo>
                <a:cubicBezTo>
                  <a:pt x="17544" y="4131"/>
                  <a:pt x="18018" y="3798"/>
                  <a:pt x="18435" y="3427"/>
                </a:cubicBezTo>
                <a:cubicBezTo>
                  <a:pt x="19673" y="4724"/>
                  <a:pt x="20474" y="6437"/>
                  <a:pt x="20593" y="8341"/>
                </a:cubicBezTo>
                <a:cubicBezTo>
                  <a:pt x="20593" y="8341"/>
                  <a:pt x="17658" y="8341"/>
                  <a:pt x="17658" y="8341"/>
                </a:cubicBezTo>
                <a:close/>
                <a:moveTo>
                  <a:pt x="15485" y="1480"/>
                </a:moveTo>
                <a:cubicBezTo>
                  <a:pt x="16306" y="1785"/>
                  <a:pt x="17058" y="2226"/>
                  <a:pt x="17724" y="2771"/>
                </a:cubicBezTo>
                <a:cubicBezTo>
                  <a:pt x="17412" y="3037"/>
                  <a:pt x="17057" y="3277"/>
                  <a:pt x="16665" y="3487"/>
                </a:cubicBezTo>
                <a:cubicBezTo>
                  <a:pt x="16337" y="2707"/>
                  <a:pt x="15939" y="2028"/>
                  <a:pt x="15485" y="1480"/>
                </a:cubicBezTo>
                <a:moveTo>
                  <a:pt x="12764" y="0"/>
                </a:moveTo>
                <a:cubicBezTo>
                  <a:pt x="9920" y="0"/>
                  <a:pt x="7396" y="1350"/>
                  <a:pt x="5780" y="3438"/>
                </a:cubicBezTo>
                <a:cubicBezTo>
                  <a:pt x="6514" y="3199"/>
                  <a:pt x="7287" y="3044"/>
                  <a:pt x="8086" y="2984"/>
                </a:cubicBezTo>
                <a:cubicBezTo>
                  <a:pt x="7991" y="2912"/>
                  <a:pt x="7892" y="2846"/>
                  <a:pt x="7804" y="2771"/>
                </a:cubicBezTo>
                <a:cubicBezTo>
                  <a:pt x="8469" y="2226"/>
                  <a:pt x="9221" y="1785"/>
                  <a:pt x="10042" y="1480"/>
                </a:cubicBezTo>
                <a:cubicBezTo>
                  <a:pt x="9694" y="1902"/>
                  <a:pt x="9380" y="2399"/>
                  <a:pt x="9104" y="2957"/>
                </a:cubicBezTo>
                <a:cubicBezTo>
                  <a:pt x="9451" y="2969"/>
                  <a:pt x="9793" y="2996"/>
                  <a:pt x="10131" y="3041"/>
                </a:cubicBezTo>
                <a:cubicBezTo>
                  <a:pt x="10712" y="1983"/>
                  <a:pt x="11449" y="1264"/>
                  <a:pt x="12269" y="1057"/>
                </a:cubicBezTo>
                <a:lnTo>
                  <a:pt x="12269" y="3573"/>
                </a:lnTo>
                <a:cubicBezTo>
                  <a:pt x="12607" y="3700"/>
                  <a:pt x="12937" y="3846"/>
                  <a:pt x="13258" y="4005"/>
                </a:cubicBezTo>
                <a:lnTo>
                  <a:pt x="13258" y="1057"/>
                </a:lnTo>
                <a:cubicBezTo>
                  <a:pt x="14283" y="1315"/>
                  <a:pt x="15181" y="2361"/>
                  <a:pt x="15801" y="3885"/>
                </a:cubicBezTo>
                <a:cubicBezTo>
                  <a:pt x="15208" y="4105"/>
                  <a:pt x="14555" y="4259"/>
                  <a:pt x="13865" y="4344"/>
                </a:cubicBezTo>
                <a:cubicBezTo>
                  <a:pt x="14263" y="4581"/>
                  <a:pt x="14647" y="4841"/>
                  <a:pt x="15006" y="5129"/>
                </a:cubicBezTo>
                <a:cubicBezTo>
                  <a:pt x="15391" y="5042"/>
                  <a:pt x="15767" y="4934"/>
                  <a:pt x="16122" y="4802"/>
                </a:cubicBezTo>
                <a:cubicBezTo>
                  <a:pt x="16297" y="5380"/>
                  <a:pt x="16431" y="6009"/>
                  <a:pt x="16527" y="6669"/>
                </a:cubicBezTo>
                <a:cubicBezTo>
                  <a:pt x="17157" y="7465"/>
                  <a:pt x="17663" y="8364"/>
                  <a:pt x="18026" y="9331"/>
                </a:cubicBezTo>
                <a:lnTo>
                  <a:pt x="20593" y="9331"/>
                </a:lnTo>
                <a:cubicBezTo>
                  <a:pt x="20478" y="11171"/>
                  <a:pt x="19721" y="12836"/>
                  <a:pt x="18551" y="14114"/>
                </a:cubicBezTo>
                <a:cubicBezTo>
                  <a:pt x="18470" y="14700"/>
                  <a:pt x="18342" y="15273"/>
                  <a:pt x="18162" y="15820"/>
                </a:cubicBezTo>
                <a:cubicBezTo>
                  <a:pt x="20250" y="14204"/>
                  <a:pt x="21600" y="11681"/>
                  <a:pt x="21600" y="8835"/>
                </a:cubicBezTo>
                <a:cubicBezTo>
                  <a:pt x="21600" y="3955"/>
                  <a:pt x="17644" y="0"/>
                  <a:pt x="12764" y="0"/>
                </a:cubicBezTo>
                <a:moveTo>
                  <a:pt x="13731" y="12270"/>
                </a:moveTo>
                <a:cubicBezTo>
                  <a:pt x="13687" y="10842"/>
                  <a:pt x="13456" y="9503"/>
                  <a:pt x="13081" y="8334"/>
                </a:cubicBezTo>
                <a:cubicBezTo>
                  <a:pt x="13616" y="8056"/>
                  <a:pt x="14091" y="7726"/>
                  <a:pt x="14507" y="7355"/>
                </a:cubicBezTo>
                <a:cubicBezTo>
                  <a:pt x="15745" y="8649"/>
                  <a:pt x="16547" y="10365"/>
                  <a:pt x="16665" y="12270"/>
                </a:cubicBezTo>
                <a:cubicBezTo>
                  <a:pt x="16665" y="12270"/>
                  <a:pt x="13731" y="12270"/>
                  <a:pt x="13731" y="12270"/>
                </a:cubicBezTo>
                <a:close/>
                <a:moveTo>
                  <a:pt x="14507" y="18175"/>
                </a:moveTo>
                <a:cubicBezTo>
                  <a:pt x="14091" y="17804"/>
                  <a:pt x="13616" y="17469"/>
                  <a:pt x="13081" y="17192"/>
                </a:cubicBezTo>
                <a:cubicBezTo>
                  <a:pt x="13456" y="16027"/>
                  <a:pt x="13687" y="14688"/>
                  <a:pt x="13731" y="13259"/>
                </a:cubicBezTo>
                <a:lnTo>
                  <a:pt x="16665" y="13259"/>
                </a:lnTo>
                <a:cubicBezTo>
                  <a:pt x="16547" y="15164"/>
                  <a:pt x="15745" y="16878"/>
                  <a:pt x="14507" y="18175"/>
                </a:cubicBezTo>
                <a:moveTo>
                  <a:pt x="11558" y="20116"/>
                </a:moveTo>
                <a:cubicBezTo>
                  <a:pt x="12011" y="19572"/>
                  <a:pt x="12409" y="18894"/>
                  <a:pt x="12738" y="18113"/>
                </a:cubicBezTo>
                <a:cubicBezTo>
                  <a:pt x="13130" y="18325"/>
                  <a:pt x="13485" y="18564"/>
                  <a:pt x="13796" y="18829"/>
                </a:cubicBezTo>
                <a:cubicBezTo>
                  <a:pt x="13130" y="19374"/>
                  <a:pt x="12379" y="19817"/>
                  <a:pt x="11558" y="20116"/>
                </a:cubicBezTo>
                <a:moveTo>
                  <a:pt x="9331" y="20543"/>
                </a:moveTo>
                <a:lnTo>
                  <a:pt x="9331" y="17202"/>
                </a:lnTo>
                <a:cubicBezTo>
                  <a:pt x="10246" y="17252"/>
                  <a:pt x="11108" y="17427"/>
                  <a:pt x="11874" y="17717"/>
                </a:cubicBezTo>
                <a:cubicBezTo>
                  <a:pt x="11255" y="19236"/>
                  <a:pt x="10355" y="20288"/>
                  <a:pt x="9331" y="20543"/>
                </a:cubicBezTo>
                <a:moveTo>
                  <a:pt x="9331" y="13259"/>
                </a:moveTo>
                <a:lnTo>
                  <a:pt x="12749" y="13259"/>
                </a:lnTo>
                <a:cubicBezTo>
                  <a:pt x="12709" y="14550"/>
                  <a:pt x="12510" y="15752"/>
                  <a:pt x="12195" y="16798"/>
                </a:cubicBezTo>
                <a:cubicBezTo>
                  <a:pt x="11326" y="16471"/>
                  <a:pt x="10357" y="16273"/>
                  <a:pt x="9331" y="16222"/>
                </a:cubicBezTo>
                <a:cubicBezTo>
                  <a:pt x="9331" y="16222"/>
                  <a:pt x="9331" y="13259"/>
                  <a:pt x="9331" y="13259"/>
                </a:cubicBezTo>
                <a:close/>
                <a:moveTo>
                  <a:pt x="9331" y="9305"/>
                </a:moveTo>
                <a:cubicBezTo>
                  <a:pt x="10357" y="9256"/>
                  <a:pt x="11326" y="9057"/>
                  <a:pt x="12195" y="8727"/>
                </a:cubicBezTo>
                <a:cubicBezTo>
                  <a:pt x="12510" y="9778"/>
                  <a:pt x="12709" y="10977"/>
                  <a:pt x="12749" y="12270"/>
                </a:cubicBezTo>
                <a:lnTo>
                  <a:pt x="9331" y="12270"/>
                </a:lnTo>
                <a:cubicBezTo>
                  <a:pt x="9331" y="12270"/>
                  <a:pt x="9331" y="9305"/>
                  <a:pt x="9331" y="9305"/>
                </a:cubicBezTo>
                <a:close/>
                <a:moveTo>
                  <a:pt x="9331" y="4982"/>
                </a:moveTo>
                <a:cubicBezTo>
                  <a:pt x="10355" y="5242"/>
                  <a:pt x="11255" y="6291"/>
                  <a:pt x="11874" y="7809"/>
                </a:cubicBezTo>
                <a:cubicBezTo>
                  <a:pt x="11108" y="8101"/>
                  <a:pt x="10246" y="8274"/>
                  <a:pt x="9331" y="8326"/>
                </a:cubicBezTo>
                <a:cubicBezTo>
                  <a:pt x="9331" y="8326"/>
                  <a:pt x="9331" y="4982"/>
                  <a:pt x="9331" y="4982"/>
                </a:cubicBezTo>
                <a:close/>
                <a:moveTo>
                  <a:pt x="13796" y="6695"/>
                </a:moveTo>
                <a:cubicBezTo>
                  <a:pt x="13485" y="6965"/>
                  <a:pt x="13130" y="7202"/>
                  <a:pt x="12738" y="7411"/>
                </a:cubicBezTo>
                <a:cubicBezTo>
                  <a:pt x="12409" y="6636"/>
                  <a:pt x="12011" y="5953"/>
                  <a:pt x="11557" y="5410"/>
                </a:cubicBezTo>
                <a:cubicBezTo>
                  <a:pt x="12379" y="5713"/>
                  <a:pt x="13130" y="6153"/>
                  <a:pt x="13796" y="6695"/>
                </a:cubicBezTo>
                <a:moveTo>
                  <a:pt x="8342" y="8326"/>
                </a:moveTo>
                <a:cubicBezTo>
                  <a:pt x="7428" y="8274"/>
                  <a:pt x="6565" y="8101"/>
                  <a:pt x="5798" y="7809"/>
                </a:cubicBezTo>
                <a:cubicBezTo>
                  <a:pt x="6419" y="6291"/>
                  <a:pt x="7318" y="5242"/>
                  <a:pt x="8342" y="4982"/>
                </a:cubicBezTo>
                <a:cubicBezTo>
                  <a:pt x="8342" y="4982"/>
                  <a:pt x="8342" y="8326"/>
                  <a:pt x="8342" y="8326"/>
                </a:cubicBezTo>
                <a:close/>
                <a:moveTo>
                  <a:pt x="8342" y="12270"/>
                </a:moveTo>
                <a:lnTo>
                  <a:pt x="4924" y="12270"/>
                </a:lnTo>
                <a:cubicBezTo>
                  <a:pt x="4964" y="10977"/>
                  <a:pt x="5163" y="9778"/>
                  <a:pt x="5478" y="8727"/>
                </a:cubicBezTo>
                <a:cubicBezTo>
                  <a:pt x="6347" y="9057"/>
                  <a:pt x="7317" y="9256"/>
                  <a:pt x="8342" y="9305"/>
                </a:cubicBezTo>
                <a:cubicBezTo>
                  <a:pt x="8342" y="9305"/>
                  <a:pt x="8342" y="12270"/>
                  <a:pt x="8342" y="12270"/>
                </a:cubicBezTo>
                <a:close/>
                <a:moveTo>
                  <a:pt x="8342" y="16222"/>
                </a:moveTo>
                <a:cubicBezTo>
                  <a:pt x="7317" y="16273"/>
                  <a:pt x="6347" y="16471"/>
                  <a:pt x="5478" y="16798"/>
                </a:cubicBezTo>
                <a:cubicBezTo>
                  <a:pt x="5163" y="15752"/>
                  <a:pt x="4964" y="14550"/>
                  <a:pt x="4924" y="13259"/>
                </a:cubicBezTo>
                <a:lnTo>
                  <a:pt x="8342" y="13259"/>
                </a:lnTo>
                <a:cubicBezTo>
                  <a:pt x="8342" y="13259"/>
                  <a:pt x="8342" y="16222"/>
                  <a:pt x="8342" y="16222"/>
                </a:cubicBezTo>
                <a:close/>
                <a:moveTo>
                  <a:pt x="8342" y="20543"/>
                </a:moveTo>
                <a:cubicBezTo>
                  <a:pt x="7318" y="20288"/>
                  <a:pt x="6419" y="19236"/>
                  <a:pt x="5798" y="17717"/>
                </a:cubicBezTo>
                <a:cubicBezTo>
                  <a:pt x="6565" y="17427"/>
                  <a:pt x="7428" y="17252"/>
                  <a:pt x="8342" y="17202"/>
                </a:cubicBezTo>
                <a:cubicBezTo>
                  <a:pt x="8342" y="17202"/>
                  <a:pt x="8342" y="20543"/>
                  <a:pt x="8342" y="20543"/>
                </a:cubicBezTo>
                <a:close/>
                <a:moveTo>
                  <a:pt x="3877" y="18829"/>
                </a:moveTo>
                <a:cubicBezTo>
                  <a:pt x="4188" y="18564"/>
                  <a:pt x="4543" y="18325"/>
                  <a:pt x="4935" y="18113"/>
                </a:cubicBezTo>
                <a:cubicBezTo>
                  <a:pt x="5264" y="18894"/>
                  <a:pt x="5661" y="19572"/>
                  <a:pt x="6115" y="20116"/>
                </a:cubicBezTo>
                <a:cubicBezTo>
                  <a:pt x="5294" y="19817"/>
                  <a:pt x="4542" y="19374"/>
                  <a:pt x="3877" y="18829"/>
                </a:cubicBezTo>
                <a:moveTo>
                  <a:pt x="1007" y="13259"/>
                </a:moveTo>
                <a:lnTo>
                  <a:pt x="3942" y="13259"/>
                </a:lnTo>
                <a:cubicBezTo>
                  <a:pt x="3985" y="14688"/>
                  <a:pt x="4217" y="16027"/>
                  <a:pt x="4591" y="17192"/>
                </a:cubicBezTo>
                <a:cubicBezTo>
                  <a:pt x="4058" y="17469"/>
                  <a:pt x="3583" y="17804"/>
                  <a:pt x="3165" y="18175"/>
                </a:cubicBezTo>
                <a:cubicBezTo>
                  <a:pt x="1927" y="16878"/>
                  <a:pt x="1126" y="15164"/>
                  <a:pt x="1007" y="13259"/>
                </a:cubicBezTo>
                <a:moveTo>
                  <a:pt x="3165" y="7355"/>
                </a:moveTo>
                <a:cubicBezTo>
                  <a:pt x="3583" y="7726"/>
                  <a:pt x="4058" y="8056"/>
                  <a:pt x="4591" y="8334"/>
                </a:cubicBezTo>
                <a:cubicBezTo>
                  <a:pt x="4217" y="9503"/>
                  <a:pt x="3985" y="10842"/>
                  <a:pt x="3942" y="12270"/>
                </a:cubicBezTo>
                <a:lnTo>
                  <a:pt x="1007" y="12270"/>
                </a:lnTo>
                <a:cubicBezTo>
                  <a:pt x="1126" y="10365"/>
                  <a:pt x="1927" y="8649"/>
                  <a:pt x="3165" y="7355"/>
                </a:cubicBezTo>
                <a:moveTo>
                  <a:pt x="6115" y="5410"/>
                </a:moveTo>
                <a:cubicBezTo>
                  <a:pt x="5661" y="5953"/>
                  <a:pt x="5264" y="6636"/>
                  <a:pt x="4935" y="7411"/>
                </a:cubicBezTo>
                <a:cubicBezTo>
                  <a:pt x="4543" y="7202"/>
                  <a:pt x="4188" y="6965"/>
                  <a:pt x="3877" y="6695"/>
                </a:cubicBezTo>
                <a:cubicBezTo>
                  <a:pt x="4542" y="6153"/>
                  <a:pt x="5294" y="5713"/>
                  <a:pt x="6115" y="5410"/>
                </a:cubicBezTo>
                <a:moveTo>
                  <a:pt x="8836" y="3930"/>
                </a:moveTo>
                <a:cubicBezTo>
                  <a:pt x="3956" y="3930"/>
                  <a:pt x="0" y="7884"/>
                  <a:pt x="0" y="12765"/>
                </a:cubicBezTo>
                <a:cubicBezTo>
                  <a:pt x="0" y="17645"/>
                  <a:pt x="3956" y="21600"/>
                  <a:pt x="8836" y="21600"/>
                </a:cubicBezTo>
                <a:cubicBezTo>
                  <a:pt x="13716" y="21600"/>
                  <a:pt x="17673" y="17645"/>
                  <a:pt x="17673" y="12765"/>
                </a:cubicBezTo>
                <a:cubicBezTo>
                  <a:pt x="17673" y="7884"/>
                  <a:pt x="13716" y="3930"/>
                  <a:pt x="8836" y="393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65" name="Google Shape;1265;p53"/>
          <p:cNvSpPr txBox="1"/>
          <p:nvPr/>
        </p:nvSpPr>
        <p:spPr>
          <a:xfrm>
            <a:off x="1164525" y="417150"/>
            <a:ext cx="73557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B3EA2"/>
              </a:buClr>
              <a:buSzPts val="1300"/>
              <a:buFont typeface="Noto Sans"/>
              <a:buNone/>
            </a:pPr>
            <a:r>
              <a:rPr b="1" lang="en" sz="3000">
                <a:solidFill>
                  <a:srgbClr val="0B3EA2"/>
                </a:solidFill>
                <a:latin typeface="Noto Sans"/>
                <a:ea typeface="Noto Sans"/>
                <a:cs typeface="Noto Sans"/>
                <a:sym typeface="Noto Sans"/>
              </a:rPr>
              <a:t>Các nguồn dữ liệu và mức độ bảo mật</a:t>
            </a:r>
            <a:endParaRPr sz="3000"/>
          </a:p>
        </p:txBody>
      </p: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54"/>
          <p:cNvSpPr txBox="1"/>
          <p:nvPr/>
        </p:nvSpPr>
        <p:spPr>
          <a:xfrm>
            <a:off x="3118347" y="1830353"/>
            <a:ext cx="29214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 lnSpcReduction="200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80" u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Thay thế biểu tượng trong sơ đồ</a:t>
            </a:r>
            <a:endParaRPr/>
          </a:p>
        </p:txBody>
      </p:sp>
      <p:grpSp>
        <p:nvGrpSpPr>
          <p:cNvPr id="1272" name="Google Shape;1272;p54"/>
          <p:cNvGrpSpPr/>
          <p:nvPr/>
        </p:nvGrpSpPr>
        <p:grpSpPr>
          <a:xfrm>
            <a:off x="509074" y="3003828"/>
            <a:ext cx="8007845" cy="2139713"/>
            <a:chOff x="626817" y="3237835"/>
            <a:chExt cx="7890280" cy="1252613"/>
          </a:xfrm>
        </p:grpSpPr>
        <p:cxnSp>
          <p:nvCxnSpPr>
            <p:cNvPr id="1273" name="Google Shape;1273;p54"/>
            <p:cNvCxnSpPr>
              <a:stCxn id="1274" idx="3"/>
              <a:endCxn id="1275" idx="1"/>
            </p:cNvCxnSpPr>
            <p:nvPr/>
          </p:nvCxnSpPr>
          <p:spPr>
            <a:xfrm>
              <a:off x="1652662" y="3296935"/>
              <a:ext cx="58398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4" name="Google Shape;1274;p54"/>
            <p:cNvSpPr/>
            <p:nvPr/>
          </p:nvSpPr>
          <p:spPr>
            <a:xfrm>
              <a:off x="1534462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76" name="Google Shape;1276;p54"/>
            <p:cNvSpPr/>
            <p:nvPr/>
          </p:nvSpPr>
          <p:spPr>
            <a:xfrm>
              <a:off x="451288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0B3EA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75" name="Google Shape;1275;p54"/>
            <p:cNvSpPr/>
            <p:nvPr/>
          </p:nvSpPr>
          <p:spPr>
            <a:xfrm>
              <a:off x="749256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grpSp>
          <p:nvGrpSpPr>
            <p:cNvPr id="1277" name="Google Shape;1277;p54"/>
            <p:cNvGrpSpPr/>
            <p:nvPr/>
          </p:nvGrpSpPr>
          <p:grpSpPr>
            <a:xfrm>
              <a:off x="626817" y="3296929"/>
              <a:ext cx="7890280" cy="1193519"/>
              <a:chOff x="838159" y="4395907"/>
              <a:chExt cx="10520373" cy="1591359"/>
            </a:xfrm>
          </p:grpSpPr>
          <p:grpSp>
            <p:nvGrpSpPr>
              <p:cNvPr id="1278" name="Google Shape;1278;p54"/>
              <p:cNvGrpSpPr/>
              <p:nvPr/>
            </p:nvGrpSpPr>
            <p:grpSpPr>
              <a:xfrm>
                <a:off x="838159" y="4395907"/>
                <a:ext cx="3084301" cy="1591202"/>
                <a:chOff x="8662571" y="973641"/>
                <a:chExt cx="3084301" cy="1591202"/>
              </a:xfrm>
            </p:grpSpPr>
            <p:sp>
              <p:nvSpPr>
                <p:cNvPr id="1279" name="Google Shape;1279;p54"/>
                <p:cNvSpPr txBox="1"/>
                <p:nvPr/>
              </p:nvSpPr>
              <p:spPr>
                <a:xfrm>
                  <a:off x="8662573" y="1294644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 lnSpcReduction="10000"/>
                </a:bodyPr>
                <a:lstStyle/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Thêm, sửa, xóa, lưu trữ dữ liệu người dùng, đơn hàng, thanh toán, …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SzPts val="1340"/>
                    <a:buFont typeface="Noto Sans"/>
                    <a:buChar char="●"/>
                  </a:pPr>
                  <a:r>
                    <a:rPr lang="en" sz="1340">
                      <a:latin typeface="Noto Sans"/>
                      <a:ea typeface="Noto Sans"/>
                      <a:cs typeface="Noto Sans"/>
                      <a:sym typeface="Noto Sans"/>
                    </a:rPr>
                    <a:t>Khi người dùng đặt món, đơn hàng được xử lý lập tức, khi thanh toán thành công, dữ liệu sẽ được ghi vào bảng Thanh toán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80" name="Google Shape;1280;p54"/>
                <p:cNvSpPr/>
                <p:nvPr/>
              </p:nvSpPr>
              <p:spPr>
                <a:xfrm>
                  <a:off x="8662571" y="973641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36">
                      <a:latin typeface="Noto Sans"/>
                      <a:ea typeface="Noto Sans"/>
                      <a:cs typeface="Noto Sans"/>
                      <a:sym typeface="Noto Sans"/>
                    </a:rPr>
                    <a:t>OLTP</a:t>
                  </a:r>
                  <a:endParaRPr sz="2400"/>
                </a:p>
              </p:txBody>
            </p:sp>
          </p:grpSp>
          <p:grpSp>
            <p:nvGrpSpPr>
              <p:cNvPr id="1281" name="Google Shape;1281;p54"/>
              <p:cNvGrpSpPr/>
              <p:nvPr/>
            </p:nvGrpSpPr>
            <p:grpSpPr>
              <a:xfrm>
                <a:off x="4511165" y="4395929"/>
                <a:ext cx="3084300" cy="1591337"/>
                <a:chOff x="8364350" y="973663"/>
                <a:chExt cx="3084300" cy="1591337"/>
              </a:xfrm>
            </p:grpSpPr>
            <p:sp>
              <p:nvSpPr>
                <p:cNvPr id="1282" name="Google Shape;1282;p54"/>
                <p:cNvSpPr txBox="1"/>
                <p:nvPr/>
              </p:nvSpPr>
              <p:spPr>
                <a:xfrm>
                  <a:off x="836435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Khách hàng, món ăn, hóa đơn, thanh toán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Hành vi người dùng, phản hồi dịch vụ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tìm kiếm của khách hàng, đồ thị tương đồng giữa các món ăn</a:t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83" name="Google Shape;1283;p54"/>
                <p:cNvSpPr/>
                <p:nvPr/>
              </p:nvSpPr>
              <p:spPr>
                <a:xfrm>
                  <a:off x="8662578" y="973663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Internal data</a:t>
                  </a:r>
                  <a:endParaRPr sz="2000">
                    <a:solidFill>
                      <a:schemeClr val="dk1"/>
                    </a:solidFill>
                  </a:endParaRPr>
                </a:p>
              </p:txBody>
            </p:sp>
          </p:grpSp>
          <p:grpSp>
            <p:nvGrpSpPr>
              <p:cNvPr id="1284" name="Google Shape;1284;p54"/>
              <p:cNvGrpSpPr/>
              <p:nvPr/>
            </p:nvGrpSpPr>
            <p:grpSpPr>
              <a:xfrm>
                <a:off x="8274233" y="4395928"/>
                <a:ext cx="3084300" cy="1591337"/>
                <a:chOff x="8156190" y="973662"/>
                <a:chExt cx="3084300" cy="1591337"/>
              </a:xfrm>
            </p:grpSpPr>
            <p:sp>
              <p:nvSpPr>
                <p:cNvPr id="1285" name="Google Shape;1285;p54"/>
                <p:cNvSpPr txBox="1"/>
                <p:nvPr/>
              </p:nvSpPr>
              <p:spPr>
                <a:xfrm>
                  <a:off x="815619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API thời tiết để gợi ý món ăn theo thời tiết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Google Maps API sử dụng để định vị nhà hàng, tính toán thời gian giao hàng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40"/>
                    <a:buFont typeface="Noto Sans"/>
                    <a:buChar char="●"/>
                  </a:pPr>
                  <a:r>
                    <a:rPr lang="en" sz="1340">
                      <a:solidFill>
                        <a:schemeClr val="dk1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mạng xã hội để bắt kịp xu hướng ẩm thực</a:t>
                  </a:r>
                  <a:endParaRPr sz="1340">
                    <a:solidFill>
                      <a:schemeClr val="dk1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286" name="Google Shape;1286;p54"/>
                <p:cNvSpPr/>
                <p:nvPr/>
              </p:nvSpPr>
              <p:spPr>
                <a:xfrm>
                  <a:off x="8325072" y="973662"/>
                  <a:ext cx="29154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latin typeface="Noto Sans"/>
                      <a:ea typeface="Noto Sans"/>
                      <a:cs typeface="Noto Sans"/>
                      <a:sym typeface="Noto Sans"/>
                    </a:rPr>
                    <a:t>External data</a:t>
                  </a:r>
                  <a:endParaRPr sz="2000"/>
                </a:p>
              </p:txBody>
            </p:sp>
          </p:grpSp>
        </p:grpSp>
      </p:grpSp>
      <p:pic>
        <p:nvPicPr>
          <p:cNvPr id="1287" name="Google Shape;128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575" y="1203726"/>
            <a:ext cx="173355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8" name="Google Shape;128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483" y="1481612"/>
            <a:ext cx="1474330" cy="12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54"/>
          <p:cNvSpPr/>
          <p:nvPr/>
        </p:nvSpPr>
        <p:spPr>
          <a:xfrm>
            <a:off x="6763737" y="1438077"/>
            <a:ext cx="1379990" cy="1339697"/>
          </a:xfrm>
          <a:custGeom>
            <a:rect b="b" l="l" r="r" t="t"/>
            <a:pathLst>
              <a:path extrusionOk="0" h="19679" w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290" name="Google Shape;1290;p54"/>
          <p:cNvGrpSpPr/>
          <p:nvPr/>
        </p:nvGrpSpPr>
        <p:grpSpPr>
          <a:xfrm>
            <a:off x="183893" y="197685"/>
            <a:ext cx="864561" cy="772166"/>
            <a:chOff x="0" y="112514"/>
            <a:chExt cx="864561" cy="772166"/>
          </a:xfrm>
        </p:grpSpPr>
        <p:sp>
          <p:nvSpPr>
            <p:cNvPr id="1291" name="Google Shape;1291;p54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292" name="Google Shape;1292;p54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293" name="Google Shape;1293;p54"/>
          <p:cNvSpPr/>
          <p:nvPr/>
        </p:nvSpPr>
        <p:spPr>
          <a:xfrm>
            <a:off x="7003359" y="1717725"/>
            <a:ext cx="900774" cy="772200"/>
          </a:xfrm>
          <a:custGeom>
            <a:rect b="b" l="l" r="r" t="t"/>
            <a:pathLst>
              <a:path extrusionOk="0" h="21600" w="21600">
                <a:moveTo>
                  <a:pt x="17658" y="8341"/>
                </a:moveTo>
                <a:cubicBezTo>
                  <a:pt x="17614" y="6914"/>
                  <a:pt x="17383" y="5575"/>
                  <a:pt x="17008" y="4409"/>
                </a:cubicBezTo>
                <a:cubicBezTo>
                  <a:pt x="17544" y="4131"/>
                  <a:pt x="18018" y="3798"/>
                  <a:pt x="18435" y="3427"/>
                </a:cubicBezTo>
                <a:cubicBezTo>
                  <a:pt x="19673" y="4724"/>
                  <a:pt x="20474" y="6437"/>
                  <a:pt x="20593" y="8341"/>
                </a:cubicBezTo>
                <a:cubicBezTo>
                  <a:pt x="20593" y="8341"/>
                  <a:pt x="17658" y="8341"/>
                  <a:pt x="17658" y="8341"/>
                </a:cubicBezTo>
                <a:close/>
                <a:moveTo>
                  <a:pt x="15485" y="1480"/>
                </a:moveTo>
                <a:cubicBezTo>
                  <a:pt x="16306" y="1785"/>
                  <a:pt x="17058" y="2226"/>
                  <a:pt x="17724" y="2771"/>
                </a:cubicBezTo>
                <a:cubicBezTo>
                  <a:pt x="17412" y="3037"/>
                  <a:pt x="17057" y="3277"/>
                  <a:pt x="16665" y="3487"/>
                </a:cubicBezTo>
                <a:cubicBezTo>
                  <a:pt x="16337" y="2707"/>
                  <a:pt x="15939" y="2028"/>
                  <a:pt x="15485" y="1480"/>
                </a:cubicBezTo>
                <a:moveTo>
                  <a:pt x="12764" y="0"/>
                </a:moveTo>
                <a:cubicBezTo>
                  <a:pt x="9920" y="0"/>
                  <a:pt x="7396" y="1350"/>
                  <a:pt x="5780" y="3438"/>
                </a:cubicBezTo>
                <a:cubicBezTo>
                  <a:pt x="6514" y="3199"/>
                  <a:pt x="7287" y="3044"/>
                  <a:pt x="8086" y="2984"/>
                </a:cubicBezTo>
                <a:cubicBezTo>
                  <a:pt x="7991" y="2912"/>
                  <a:pt x="7892" y="2846"/>
                  <a:pt x="7804" y="2771"/>
                </a:cubicBezTo>
                <a:cubicBezTo>
                  <a:pt x="8469" y="2226"/>
                  <a:pt x="9221" y="1785"/>
                  <a:pt x="10042" y="1480"/>
                </a:cubicBezTo>
                <a:cubicBezTo>
                  <a:pt x="9694" y="1902"/>
                  <a:pt x="9380" y="2399"/>
                  <a:pt x="9104" y="2957"/>
                </a:cubicBezTo>
                <a:cubicBezTo>
                  <a:pt x="9451" y="2969"/>
                  <a:pt x="9793" y="2996"/>
                  <a:pt x="10131" y="3041"/>
                </a:cubicBezTo>
                <a:cubicBezTo>
                  <a:pt x="10712" y="1983"/>
                  <a:pt x="11449" y="1264"/>
                  <a:pt x="12269" y="1057"/>
                </a:cubicBezTo>
                <a:lnTo>
                  <a:pt x="12269" y="3573"/>
                </a:lnTo>
                <a:cubicBezTo>
                  <a:pt x="12607" y="3700"/>
                  <a:pt x="12937" y="3846"/>
                  <a:pt x="13258" y="4005"/>
                </a:cubicBezTo>
                <a:lnTo>
                  <a:pt x="13258" y="1057"/>
                </a:lnTo>
                <a:cubicBezTo>
                  <a:pt x="14283" y="1315"/>
                  <a:pt x="15181" y="2361"/>
                  <a:pt x="15801" y="3885"/>
                </a:cubicBezTo>
                <a:cubicBezTo>
                  <a:pt x="15208" y="4105"/>
                  <a:pt x="14555" y="4259"/>
                  <a:pt x="13865" y="4344"/>
                </a:cubicBezTo>
                <a:cubicBezTo>
                  <a:pt x="14263" y="4581"/>
                  <a:pt x="14647" y="4841"/>
                  <a:pt x="15006" y="5129"/>
                </a:cubicBezTo>
                <a:cubicBezTo>
                  <a:pt x="15391" y="5042"/>
                  <a:pt x="15767" y="4934"/>
                  <a:pt x="16122" y="4802"/>
                </a:cubicBezTo>
                <a:cubicBezTo>
                  <a:pt x="16297" y="5380"/>
                  <a:pt x="16431" y="6009"/>
                  <a:pt x="16527" y="6669"/>
                </a:cubicBezTo>
                <a:cubicBezTo>
                  <a:pt x="17157" y="7465"/>
                  <a:pt x="17663" y="8364"/>
                  <a:pt x="18026" y="9331"/>
                </a:cubicBezTo>
                <a:lnTo>
                  <a:pt x="20593" y="9331"/>
                </a:lnTo>
                <a:cubicBezTo>
                  <a:pt x="20478" y="11171"/>
                  <a:pt x="19721" y="12836"/>
                  <a:pt x="18551" y="14114"/>
                </a:cubicBezTo>
                <a:cubicBezTo>
                  <a:pt x="18470" y="14700"/>
                  <a:pt x="18342" y="15273"/>
                  <a:pt x="18162" y="15820"/>
                </a:cubicBezTo>
                <a:cubicBezTo>
                  <a:pt x="20250" y="14204"/>
                  <a:pt x="21600" y="11681"/>
                  <a:pt x="21600" y="8835"/>
                </a:cubicBezTo>
                <a:cubicBezTo>
                  <a:pt x="21600" y="3955"/>
                  <a:pt x="17644" y="0"/>
                  <a:pt x="12764" y="0"/>
                </a:cubicBezTo>
                <a:moveTo>
                  <a:pt x="13731" y="12270"/>
                </a:moveTo>
                <a:cubicBezTo>
                  <a:pt x="13687" y="10842"/>
                  <a:pt x="13456" y="9503"/>
                  <a:pt x="13081" y="8334"/>
                </a:cubicBezTo>
                <a:cubicBezTo>
                  <a:pt x="13616" y="8056"/>
                  <a:pt x="14091" y="7726"/>
                  <a:pt x="14507" y="7355"/>
                </a:cubicBezTo>
                <a:cubicBezTo>
                  <a:pt x="15745" y="8649"/>
                  <a:pt x="16547" y="10365"/>
                  <a:pt x="16665" y="12270"/>
                </a:cubicBezTo>
                <a:cubicBezTo>
                  <a:pt x="16665" y="12270"/>
                  <a:pt x="13731" y="12270"/>
                  <a:pt x="13731" y="12270"/>
                </a:cubicBezTo>
                <a:close/>
                <a:moveTo>
                  <a:pt x="14507" y="18175"/>
                </a:moveTo>
                <a:cubicBezTo>
                  <a:pt x="14091" y="17804"/>
                  <a:pt x="13616" y="17469"/>
                  <a:pt x="13081" y="17192"/>
                </a:cubicBezTo>
                <a:cubicBezTo>
                  <a:pt x="13456" y="16027"/>
                  <a:pt x="13687" y="14688"/>
                  <a:pt x="13731" y="13259"/>
                </a:cubicBezTo>
                <a:lnTo>
                  <a:pt x="16665" y="13259"/>
                </a:lnTo>
                <a:cubicBezTo>
                  <a:pt x="16547" y="15164"/>
                  <a:pt x="15745" y="16878"/>
                  <a:pt x="14507" y="18175"/>
                </a:cubicBezTo>
                <a:moveTo>
                  <a:pt x="11558" y="20116"/>
                </a:moveTo>
                <a:cubicBezTo>
                  <a:pt x="12011" y="19572"/>
                  <a:pt x="12409" y="18894"/>
                  <a:pt x="12738" y="18113"/>
                </a:cubicBezTo>
                <a:cubicBezTo>
                  <a:pt x="13130" y="18325"/>
                  <a:pt x="13485" y="18564"/>
                  <a:pt x="13796" y="18829"/>
                </a:cubicBezTo>
                <a:cubicBezTo>
                  <a:pt x="13130" y="19374"/>
                  <a:pt x="12379" y="19817"/>
                  <a:pt x="11558" y="20116"/>
                </a:cubicBezTo>
                <a:moveTo>
                  <a:pt x="9331" y="20543"/>
                </a:moveTo>
                <a:lnTo>
                  <a:pt x="9331" y="17202"/>
                </a:lnTo>
                <a:cubicBezTo>
                  <a:pt x="10246" y="17252"/>
                  <a:pt x="11108" y="17427"/>
                  <a:pt x="11874" y="17717"/>
                </a:cubicBezTo>
                <a:cubicBezTo>
                  <a:pt x="11255" y="19236"/>
                  <a:pt x="10355" y="20288"/>
                  <a:pt x="9331" y="20543"/>
                </a:cubicBezTo>
                <a:moveTo>
                  <a:pt x="9331" y="13259"/>
                </a:moveTo>
                <a:lnTo>
                  <a:pt x="12749" y="13259"/>
                </a:lnTo>
                <a:cubicBezTo>
                  <a:pt x="12709" y="14550"/>
                  <a:pt x="12510" y="15752"/>
                  <a:pt x="12195" y="16798"/>
                </a:cubicBezTo>
                <a:cubicBezTo>
                  <a:pt x="11326" y="16471"/>
                  <a:pt x="10357" y="16273"/>
                  <a:pt x="9331" y="16222"/>
                </a:cubicBezTo>
                <a:cubicBezTo>
                  <a:pt x="9331" y="16222"/>
                  <a:pt x="9331" y="13259"/>
                  <a:pt x="9331" y="13259"/>
                </a:cubicBezTo>
                <a:close/>
                <a:moveTo>
                  <a:pt x="9331" y="9305"/>
                </a:moveTo>
                <a:cubicBezTo>
                  <a:pt x="10357" y="9256"/>
                  <a:pt x="11326" y="9057"/>
                  <a:pt x="12195" y="8727"/>
                </a:cubicBezTo>
                <a:cubicBezTo>
                  <a:pt x="12510" y="9778"/>
                  <a:pt x="12709" y="10977"/>
                  <a:pt x="12749" y="12270"/>
                </a:cubicBezTo>
                <a:lnTo>
                  <a:pt x="9331" y="12270"/>
                </a:lnTo>
                <a:cubicBezTo>
                  <a:pt x="9331" y="12270"/>
                  <a:pt x="9331" y="9305"/>
                  <a:pt x="9331" y="9305"/>
                </a:cubicBezTo>
                <a:close/>
                <a:moveTo>
                  <a:pt x="9331" y="4982"/>
                </a:moveTo>
                <a:cubicBezTo>
                  <a:pt x="10355" y="5242"/>
                  <a:pt x="11255" y="6291"/>
                  <a:pt x="11874" y="7809"/>
                </a:cubicBezTo>
                <a:cubicBezTo>
                  <a:pt x="11108" y="8101"/>
                  <a:pt x="10246" y="8274"/>
                  <a:pt x="9331" y="8326"/>
                </a:cubicBezTo>
                <a:cubicBezTo>
                  <a:pt x="9331" y="8326"/>
                  <a:pt x="9331" y="4982"/>
                  <a:pt x="9331" y="4982"/>
                </a:cubicBezTo>
                <a:close/>
                <a:moveTo>
                  <a:pt x="13796" y="6695"/>
                </a:moveTo>
                <a:cubicBezTo>
                  <a:pt x="13485" y="6965"/>
                  <a:pt x="13130" y="7202"/>
                  <a:pt x="12738" y="7411"/>
                </a:cubicBezTo>
                <a:cubicBezTo>
                  <a:pt x="12409" y="6636"/>
                  <a:pt x="12011" y="5953"/>
                  <a:pt x="11557" y="5410"/>
                </a:cubicBezTo>
                <a:cubicBezTo>
                  <a:pt x="12379" y="5713"/>
                  <a:pt x="13130" y="6153"/>
                  <a:pt x="13796" y="6695"/>
                </a:cubicBezTo>
                <a:moveTo>
                  <a:pt x="8342" y="8326"/>
                </a:moveTo>
                <a:cubicBezTo>
                  <a:pt x="7428" y="8274"/>
                  <a:pt x="6565" y="8101"/>
                  <a:pt x="5798" y="7809"/>
                </a:cubicBezTo>
                <a:cubicBezTo>
                  <a:pt x="6419" y="6291"/>
                  <a:pt x="7318" y="5242"/>
                  <a:pt x="8342" y="4982"/>
                </a:cubicBezTo>
                <a:cubicBezTo>
                  <a:pt x="8342" y="4982"/>
                  <a:pt x="8342" y="8326"/>
                  <a:pt x="8342" y="8326"/>
                </a:cubicBezTo>
                <a:close/>
                <a:moveTo>
                  <a:pt x="8342" y="12270"/>
                </a:moveTo>
                <a:lnTo>
                  <a:pt x="4924" y="12270"/>
                </a:lnTo>
                <a:cubicBezTo>
                  <a:pt x="4964" y="10977"/>
                  <a:pt x="5163" y="9778"/>
                  <a:pt x="5478" y="8727"/>
                </a:cubicBezTo>
                <a:cubicBezTo>
                  <a:pt x="6347" y="9057"/>
                  <a:pt x="7317" y="9256"/>
                  <a:pt x="8342" y="9305"/>
                </a:cubicBezTo>
                <a:cubicBezTo>
                  <a:pt x="8342" y="9305"/>
                  <a:pt x="8342" y="12270"/>
                  <a:pt x="8342" y="12270"/>
                </a:cubicBezTo>
                <a:close/>
                <a:moveTo>
                  <a:pt x="8342" y="16222"/>
                </a:moveTo>
                <a:cubicBezTo>
                  <a:pt x="7317" y="16273"/>
                  <a:pt x="6347" y="16471"/>
                  <a:pt x="5478" y="16798"/>
                </a:cubicBezTo>
                <a:cubicBezTo>
                  <a:pt x="5163" y="15752"/>
                  <a:pt x="4964" y="14550"/>
                  <a:pt x="4924" y="13259"/>
                </a:cubicBezTo>
                <a:lnTo>
                  <a:pt x="8342" y="13259"/>
                </a:lnTo>
                <a:cubicBezTo>
                  <a:pt x="8342" y="13259"/>
                  <a:pt x="8342" y="16222"/>
                  <a:pt x="8342" y="16222"/>
                </a:cubicBezTo>
                <a:close/>
                <a:moveTo>
                  <a:pt x="8342" y="20543"/>
                </a:moveTo>
                <a:cubicBezTo>
                  <a:pt x="7318" y="20288"/>
                  <a:pt x="6419" y="19236"/>
                  <a:pt x="5798" y="17717"/>
                </a:cubicBezTo>
                <a:cubicBezTo>
                  <a:pt x="6565" y="17427"/>
                  <a:pt x="7428" y="17252"/>
                  <a:pt x="8342" y="17202"/>
                </a:cubicBezTo>
                <a:cubicBezTo>
                  <a:pt x="8342" y="17202"/>
                  <a:pt x="8342" y="20543"/>
                  <a:pt x="8342" y="20543"/>
                </a:cubicBezTo>
                <a:close/>
                <a:moveTo>
                  <a:pt x="3877" y="18829"/>
                </a:moveTo>
                <a:cubicBezTo>
                  <a:pt x="4188" y="18564"/>
                  <a:pt x="4543" y="18325"/>
                  <a:pt x="4935" y="18113"/>
                </a:cubicBezTo>
                <a:cubicBezTo>
                  <a:pt x="5264" y="18894"/>
                  <a:pt x="5661" y="19572"/>
                  <a:pt x="6115" y="20116"/>
                </a:cubicBezTo>
                <a:cubicBezTo>
                  <a:pt x="5294" y="19817"/>
                  <a:pt x="4542" y="19374"/>
                  <a:pt x="3877" y="18829"/>
                </a:cubicBezTo>
                <a:moveTo>
                  <a:pt x="1007" y="13259"/>
                </a:moveTo>
                <a:lnTo>
                  <a:pt x="3942" y="13259"/>
                </a:lnTo>
                <a:cubicBezTo>
                  <a:pt x="3985" y="14688"/>
                  <a:pt x="4217" y="16027"/>
                  <a:pt x="4591" y="17192"/>
                </a:cubicBezTo>
                <a:cubicBezTo>
                  <a:pt x="4058" y="17469"/>
                  <a:pt x="3583" y="17804"/>
                  <a:pt x="3165" y="18175"/>
                </a:cubicBezTo>
                <a:cubicBezTo>
                  <a:pt x="1927" y="16878"/>
                  <a:pt x="1126" y="15164"/>
                  <a:pt x="1007" y="13259"/>
                </a:cubicBezTo>
                <a:moveTo>
                  <a:pt x="3165" y="7355"/>
                </a:moveTo>
                <a:cubicBezTo>
                  <a:pt x="3583" y="7726"/>
                  <a:pt x="4058" y="8056"/>
                  <a:pt x="4591" y="8334"/>
                </a:cubicBezTo>
                <a:cubicBezTo>
                  <a:pt x="4217" y="9503"/>
                  <a:pt x="3985" y="10842"/>
                  <a:pt x="3942" y="12270"/>
                </a:cubicBezTo>
                <a:lnTo>
                  <a:pt x="1007" y="12270"/>
                </a:lnTo>
                <a:cubicBezTo>
                  <a:pt x="1126" y="10365"/>
                  <a:pt x="1927" y="8649"/>
                  <a:pt x="3165" y="7355"/>
                </a:cubicBezTo>
                <a:moveTo>
                  <a:pt x="6115" y="5410"/>
                </a:moveTo>
                <a:cubicBezTo>
                  <a:pt x="5661" y="5953"/>
                  <a:pt x="5264" y="6636"/>
                  <a:pt x="4935" y="7411"/>
                </a:cubicBezTo>
                <a:cubicBezTo>
                  <a:pt x="4543" y="7202"/>
                  <a:pt x="4188" y="6965"/>
                  <a:pt x="3877" y="6695"/>
                </a:cubicBezTo>
                <a:cubicBezTo>
                  <a:pt x="4542" y="6153"/>
                  <a:pt x="5294" y="5713"/>
                  <a:pt x="6115" y="5410"/>
                </a:cubicBezTo>
                <a:moveTo>
                  <a:pt x="8836" y="3930"/>
                </a:moveTo>
                <a:cubicBezTo>
                  <a:pt x="3956" y="3930"/>
                  <a:pt x="0" y="7884"/>
                  <a:pt x="0" y="12765"/>
                </a:cubicBezTo>
                <a:cubicBezTo>
                  <a:pt x="0" y="17645"/>
                  <a:pt x="3956" y="21600"/>
                  <a:pt x="8836" y="21600"/>
                </a:cubicBezTo>
                <a:cubicBezTo>
                  <a:pt x="13716" y="21600"/>
                  <a:pt x="17673" y="17645"/>
                  <a:pt x="17673" y="12765"/>
                </a:cubicBezTo>
                <a:cubicBezTo>
                  <a:pt x="17673" y="7884"/>
                  <a:pt x="13716" y="3930"/>
                  <a:pt x="8836" y="393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94" name="Google Shape;1294;p54"/>
          <p:cNvSpPr txBox="1"/>
          <p:nvPr/>
        </p:nvSpPr>
        <p:spPr>
          <a:xfrm>
            <a:off x="1164525" y="417150"/>
            <a:ext cx="73557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B3EA2"/>
              </a:buClr>
              <a:buSzPts val="1300"/>
              <a:buFont typeface="Noto Sans"/>
              <a:buNone/>
            </a:pPr>
            <a:r>
              <a:rPr b="1" lang="en" sz="2400">
                <a:solidFill>
                  <a:srgbClr val="0B3EA2"/>
                </a:solidFill>
                <a:latin typeface="Noto Sans"/>
                <a:ea typeface="Noto Sans"/>
                <a:cs typeface="Noto Sans"/>
                <a:sym typeface="Noto Sans"/>
              </a:rPr>
              <a:t>Các nguồn dữ liệu</a:t>
            </a:r>
            <a:r>
              <a:rPr b="1" lang="en" sz="3000">
                <a:solidFill>
                  <a:srgbClr val="0B3EA2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sz="3000"/>
          </a:p>
        </p:txBody>
      </p: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55"/>
          <p:cNvSpPr txBox="1"/>
          <p:nvPr/>
        </p:nvSpPr>
        <p:spPr>
          <a:xfrm>
            <a:off x="3118347" y="1830353"/>
            <a:ext cx="29214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 lnSpcReduction="200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80" u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Thay thế biểu tượng trong sơ đồ</a:t>
            </a:r>
            <a:endParaRPr/>
          </a:p>
        </p:txBody>
      </p:sp>
      <p:grpSp>
        <p:nvGrpSpPr>
          <p:cNvPr id="1301" name="Google Shape;1301;p55"/>
          <p:cNvGrpSpPr/>
          <p:nvPr/>
        </p:nvGrpSpPr>
        <p:grpSpPr>
          <a:xfrm>
            <a:off x="509074" y="3003828"/>
            <a:ext cx="8007845" cy="2139713"/>
            <a:chOff x="626817" y="3237835"/>
            <a:chExt cx="7890280" cy="1252613"/>
          </a:xfrm>
        </p:grpSpPr>
        <p:cxnSp>
          <p:nvCxnSpPr>
            <p:cNvPr id="1302" name="Google Shape;1302;p55"/>
            <p:cNvCxnSpPr>
              <a:stCxn id="1303" idx="3"/>
              <a:endCxn id="1304" idx="1"/>
            </p:cNvCxnSpPr>
            <p:nvPr/>
          </p:nvCxnSpPr>
          <p:spPr>
            <a:xfrm>
              <a:off x="1652662" y="3296935"/>
              <a:ext cx="58398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3" name="Google Shape;1303;p55"/>
            <p:cNvSpPr/>
            <p:nvPr/>
          </p:nvSpPr>
          <p:spPr>
            <a:xfrm>
              <a:off x="1534462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05" name="Google Shape;1305;p55"/>
            <p:cNvSpPr/>
            <p:nvPr/>
          </p:nvSpPr>
          <p:spPr>
            <a:xfrm>
              <a:off x="451288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0B3EA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04" name="Google Shape;1304;p55"/>
            <p:cNvSpPr/>
            <p:nvPr/>
          </p:nvSpPr>
          <p:spPr>
            <a:xfrm>
              <a:off x="7492563" y="3237835"/>
              <a:ext cx="118200" cy="118200"/>
            </a:xfrm>
            <a:prstGeom prst="roundRect">
              <a:avLst>
                <a:gd fmla="val 16667" name="adj"/>
              </a:avLst>
            </a:prstGeom>
            <a:solidFill>
              <a:srgbClr val="999999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grpSp>
          <p:nvGrpSpPr>
            <p:cNvPr id="1306" name="Google Shape;1306;p55"/>
            <p:cNvGrpSpPr/>
            <p:nvPr/>
          </p:nvGrpSpPr>
          <p:grpSpPr>
            <a:xfrm>
              <a:off x="626817" y="3296929"/>
              <a:ext cx="7890280" cy="1193519"/>
              <a:chOff x="838159" y="4395907"/>
              <a:chExt cx="10520373" cy="1591359"/>
            </a:xfrm>
          </p:grpSpPr>
          <p:grpSp>
            <p:nvGrpSpPr>
              <p:cNvPr id="1307" name="Google Shape;1307;p55"/>
              <p:cNvGrpSpPr/>
              <p:nvPr/>
            </p:nvGrpSpPr>
            <p:grpSpPr>
              <a:xfrm>
                <a:off x="838159" y="4395907"/>
                <a:ext cx="3084301" cy="1591202"/>
                <a:chOff x="8662571" y="973641"/>
                <a:chExt cx="3084301" cy="1591202"/>
              </a:xfrm>
            </p:grpSpPr>
            <p:sp>
              <p:nvSpPr>
                <p:cNvPr id="1308" name="Google Shape;1308;p55"/>
                <p:cNvSpPr txBox="1"/>
                <p:nvPr/>
              </p:nvSpPr>
              <p:spPr>
                <a:xfrm>
                  <a:off x="8662573" y="1294644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57150" marR="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E69138"/>
                    </a:buClr>
                    <a:buSzPts val="1340"/>
                    <a:buFont typeface="Noto Sans"/>
                    <a:buChar char="●"/>
                  </a:pPr>
                  <a:r>
                    <a:rPr b="1" lang="en" sz="1340">
                      <a:solidFill>
                        <a:srgbClr val="E69138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nhạy cảm, nếu bị rò rỉ sẽ ảnh hưởng đến uy tín doanh nghiệp hoặc vi phạm luật bảo mật</a:t>
                  </a:r>
                  <a:endParaRPr b="1" sz="1340">
                    <a:solidFill>
                      <a:srgbClr val="E69138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  <a:p>
                  <a:pPr indent="0" lvl="0" marL="45720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340"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309" name="Google Shape;1309;p55"/>
                <p:cNvSpPr/>
                <p:nvPr/>
              </p:nvSpPr>
              <p:spPr>
                <a:xfrm>
                  <a:off x="8662571" y="973641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36">
                      <a:solidFill>
                        <a:srgbClr val="E69138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OLTP</a:t>
                  </a:r>
                  <a:endParaRPr sz="2400">
                    <a:solidFill>
                      <a:srgbClr val="E69138"/>
                    </a:solidFill>
                  </a:endParaRPr>
                </a:p>
              </p:txBody>
            </p:sp>
          </p:grpSp>
          <p:grpSp>
            <p:nvGrpSpPr>
              <p:cNvPr id="1310" name="Google Shape;1310;p55"/>
              <p:cNvGrpSpPr/>
              <p:nvPr/>
            </p:nvGrpSpPr>
            <p:grpSpPr>
              <a:xfrm>
                <a:off x="4511165" y="4395929"/>
                <a:ext cx="3084300" cy="1591337"/>
                <a:chOff x="8364350" y="973663"/>
                <a:chExt cx="3084300" cy="1591337"/>
              </a:xfrm>
            </p:grpSpPr>
            <p:sp>
              <p:nvSpPr>
                <p:cNvPr id="1311" name="Google Shape;1311;p55"/>
                <p:cNvSpPr txBox="1"/>
                <p:nvPr/>
              </p:nvSpPr>
              <p:spPr>
                <a:xfrm>
                  <a:off x="836435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 fontScale="92500"/>
                </a:bodyPr>
                <a:lstStyle/>
                <a:p>
                  <a:pPr indent="-78708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0000"/>
                    </a:buClr>
                    <a:buSzPct val="100000"/>
                    <a:buFont typeface="Noto Sans"/>
                    <a:buChar char="●"/>
                  </a:pPr>
                  <a:r>
                    <a:rPr b="1" lang="en" sz="1340">
                      <a:solidFill>
                        <a:srgbClr val="FF0000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tối mật (mật khẩu của người dùng, API key của hệ thống thanh toán, dữ liệu chiến lược kinh doanh, thuật toán AI gợi ý món ăn) nếu bị lộ gây nguy cơ thiệt hại nghiêm trọng về tài chính, pháp lý</a:t>
                  </a:r>
                  <a:endParaRPr b="1" sz="1340">
                    <a:solidFill>
                      <a:srgbClr val="FF0000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312" name="Google Shape;1312;p55"/>
                <p:cNvSpPr/>
                <p:nvPr/>
              </p:nvSpPr>
              <p:spPr>
                <a:xfrm>
                  <a:off x="8662578" y="973663"/>
                  <a:ext cx="25779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solidFill>
                        <a:srgbClr val="FF0000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Internal data</a:t>
                  </a:r>
                  <a:endParaRPr sz="200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313" name="Google Shape;1313;p55"/>
              <p:cNvGrpSpPr/>
              <p:nvPr/>
            </p:nvGrpSpPr>
            <p:grpSpPr>
              <a:xfrm>
                <a:off x="8274233" y="4395928"/>
                <a:ext cx="3084300" cy="1591337"/>
                <a:chOff x="8156190" y="973662"/>
                <a:chExt cx="3084300" cy="1591337"/>
              </a:xfrm>
            </p:grpSpPr>
            <p:sp>
              <p:nvSpPr>
                <p:cNvPr id="1314" name="Google Shape;1314;p55"/>
                <p:cNvSpPr txBox="1"/>
                <p:nvPr/>
              </p:nvSpPr>
              <p:spPr>
                <a:xfrm>
                  <a:off x="8156190" y="1294800"/>
                  <a:ext cx="3084300" cy="127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rmAutofit/>
                </a:bodyPr>
                <a:lstStyle/>
                <a:p>
                  <a:pPr indent="-85090" lvl="0" marL="5715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6AA84F"/>
                    </a:buClr>
                    <a:buSzPts val="1340"/>
                    <a:buFont typeface="Noto Sans"/>
                    <a:buChar char="●"/>
                  </a:pPr>
                  <a:r>
                    <a:rPr b="1" lang="en" sz="1340">
                      <a:solidFill>
                        <a:srgbClr val="6AA84F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Dữ liệu công khai, ai cũng có quyền truy cập</a:t>
                  </a:r>
                  <a:endParaRPr b="1" sz="1340">
                    <a:solidFill>
                      <a:srgbClr val="6AA84F"/>
                    </a:solidFill>
                    <a:latin typeface="Noto Sans"/>
                    <a:ea typeface="Noto Sans"/>
                    <a:cs typeface="Noto Sans"/>
                    <a:sym typeface="Noto Sans"/>
                  </a:endParaRPr>
                </a:p>
              </p:txBody>
            </p:sp>
            <p:sp>
              <p:nvSpPr>
                <p:cNvPr id="1315" name="Google Shape;1315;p55"/>
                <p:cNvSpPr/>
                <p:nvPr/>
              </p:nvSpPr>
              <p:spPr>
                <a:xfrm>
                  <a:off x="8325072" y="973662"/>
                  <a:ext cx="2915400" cy="32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6800" lIns="90000" spcFirstLastPara="1" rIns="90000" wrap="square" tIns="468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2000">
                      <a:solidFill>
                        <a:srgbClr val="6AA84F"/>
                      </a:solidFill>
                      <a:latin typeface="Noto Sans"/>
                      <a:ea typeface="Noto Sans"/>
                      <a:cs typeface="Noto Sans"/>
                      <a:sym typeface="Noto Sans"/>
                    </a:rPr>
                    <a:t>External data</a:t>
                  </a:r>
                  <a:endParaRPr sz="2000">
                    <a:solidFill>
                      <a:srgbClr val="6AA84F"/>
                    </a:solidFill>
                  </a:endParaRPr>
                </a:p>
              </p:txBody>
            </p:sp>
          </p:grpSp>
        </p:grpSp>
      </p:grpSp>
      <p:pic>
        <p:nvPicPr>
          <p:cNvPr id="1316" name="Google Shape;131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575" y="1203726"/>
            <a:ext cx="173355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7" name="Google Shape;131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483" y="1481612"/>
            <a:ext cx="1474330" cy="12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8" name="Google Shape;1318;p55"/>
          <p:cNvSpPr/>
          <p:nvPr/>
        </p:nvSpPr>
        <p:spPr>
          <a:xfrm>
            <a:off x="6763737" y="1438077"/>
            <a:ext cx="1379990" cy="1339697"/>
          </a:xfrm>
          <a:custGeom>
            <a:rect b="b" l="l" r="r" t="t"/>
            <a:pathLst>
              <a:path extrusionOk="0" h="19679" w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319" name="Google Shape;1319;p55"/>
          <p:cNvGrpSpPr/>
          <p:nvPr/>
        </p:nvGrpSpPr>
        <p:grpSpPr>
          <a:xfrm>
            <a:off x="183893" y="197685"/>
            <a:ext cx="864561" cy="772166"/>
            <a:chOff x="0" y="112514"/>
            <a:chExt cx="864561" cy="772166"/>
          </a:xfrm>
        </p:grpSpPr>
        <p:sp>
          <p:nvSpPr>
            <p:cNvPr id="1320" name="Google Shape;1320;p55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21" name="Google Shape;1321;p55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322" name="Google Shape;1322;p55"/>
          <p:cNvSpPr/>
          <p:nvPr/>
        </p:nvSpPr>
        <p:spPr>
          <a:xfrm>
            <a:off x="7003359" y="1717725"/>
            <a:ext cx="900774" cy="772200"/>
          </a:xfrm>
          <a:custGeom>
            <a:rect b="b" l="l" r="r" t="t"/>
            <a:pathLst>
              <a:path extrusionOk="0" h="21600" w="21600">
                <a:moveTo>
                  <a:pt x="17658" y="8341"/>
                </a:moveTo>
                <a:cubicBezTo>
                  <a:pt x="17614" y="6914"/>
                  <a:pt x="17383" y="5575"/>
                  <a:pt x="17008" y="4409"/>
                </a:cubicBezTo>
                <a:cubicBezTo>
                  <a:pt x="17544" y="4131"/>
                  <a:pt x="18018" y="3798"/>
                  <a:pt x="18435" y="3427"/>
                </a:cubicBezTo>
                <a:cubicBezTo>
                  <a:pt x="19673" y="4724"/>
                  <a:pt x="20474" y="6437"/>
                  <a:pt x="20593" y="8341"/>
                </a:cubicBezTo>
                <a:cubicBezTo>
                  <a:pt x="20593" y="8341"/>
                  <a:pt x="17658" y="8341"/>
                  <a:pt x="17658" y="8341"/>
                </a:cubicBezTo>
                <a:close/>
                <a:moveTo>
                  <a:pt x="15485" y="1480"/>
                </a:moveTo>
                <a:cubicBezTo>
                  <a:pt x="16306" y="1785"/>
                  <a:pt x="17058" y="2226"/>
                  <a:pt x="17724" y="2771"/>
                </a:cubicBezTo>
                <a:cubicBezTo>
                  <a:pt x="17412" y="3037"/>
                  <a:pt x="17057" y="3277"/>
                  <a:pt x="16665" y="3487"/>
                </a:cubicBezTo>
                <a:cubicBezTo>
                  <a:pt x="16337" y="2707"/>
                  <a:pt x="15939" y="2028"/>
                  <a:pt x="15485" y="1480"/>
                </a:cubicBezTo>
                <a:moveTo>
                  <a:pt x="12764" y="0"/>
                </a:moveTo>
                <a:cubicBezTo>
                  <a:pt x="9920" y="0"/>
                  <a:pt x="7396" y="1350"/>
                  <a:pt x="5780" y="3438"/>
                </a:cubicBezTo>
                <a:cubicBezTo>
                  <a:pt x="6514" y="3199"/>
                  <a:pt x="7287" y="3044"/>
                  <a:pt x="8086" y="2984"/>
                </a:cubicBezTo>
                <a:cubicBezTo>
                  <a:pt x="7991" y="2912"/>
                  <a:pt x="7892" y="2846"/>
                  <a:pt x="7804" y="2771"/>
                </a:cubicBezTo>
                <a:cubicBezTo>
                  <a:pt x="8469" y="2226"/>
                  <a:pt x="9221" y="1785"/>
                  <a:pt x="10042" y="1480"/>
                </a:cubicBezTo>
                <a:cubicBezTo>
                  <a:pt x="9694" y="1902"/>
                  <a:pt x="9380" y="2399"/>
                  <a:pt x="9104" y="2957"/>
                </a:cubicBezTo>
                <a:cubicBezTo>
                  <a:pt x="9451" y="2969"/>
                  <a:pt x="9793" y="2996"/>
                  <a:pt x="10131" y="3041"/>
                </a:cubicBezTo>
                <a:cubicBezTo>
                  <a:pt x="10712" y="1983"/>
                  <a:pt x="11449" y="1264"/>
                  <a:pt x="12269" y="1057"/>
                </a:cubicBezTo>
                <a:lnTo>
                  <a:pt x="12269" y="3573"/>
                </a:lnTo>
                <a:cubicBezTo>
                  <a:pt x="12607" y="3700"/>
                  <a:pt x="12937" y="3846"/>
                  <a:pt x="13258" y="4005"/>
                </a:cubicBezTo>
                <a:lnTo>
                  <a:pt x="13258" y="1057"/>
                </a:lnTo>
                <a:cubicBezTo>
                  <a:pt x="14283" y="1315"/>
                  <a:pt x="15181" y="2361"/>
                  <a:pt x="15801" y="3885"/>
                </a:cubicBezTo>
                <a:cubicBezTo>
                  <a:pt x="15208" y="4105"/>
                  <a:pt x="14555" y="4259"/>
                  <a:pt x="13865" y="4344"/>
                </a:cubicBezTo>
                <a:cubicBezTo>
                  <a:pt x="14263" y="4581"/>
                  <a:pt x="14647" y="4841"/>
                  <a:pt x="15006" y="5129"/>
                </a:cubicBezTo>
                <a:cubicBezTo>
                  <a:pt x="15391" y="5042"/>
                  <a:pt x="15767" y="4934"/>
                  <a:pt x="16122" y="4802"/>
                </a:cubicBezTo>
                <a:cubicBezTo>
                  <a:pt x="16297" y="5380"/>
                  <a:pt x="16431" y="6009"/>
                  <a:pt x="16527" y="6669"/>
                </a:cubicBezTo>
                <a:cubicBezTo>
                  <a:pt x="17157" y="7465"/>
                  <a:pt x="17663" y="8364"/>
                  <a:pt x="18026" y="9331"/>
                </a:cubicBezTo>
                <a:lnTo>
                  <a:pt x="20593" y="9331"/>
                </a:lnTo>
                <a:cubicBezTo>
                  <a:pt x="20478" y="11171"/>
                  <a:pt x="19721" y="12836"/>
                  <a:pt x="18551" y="14114"/>
                </a:cubicBezTo>
                <a:cubicBezTo>
                  <a:pt x="18470" y="14700"/>
                  <a:pt x="18342" y="15273"/>
                  <a:pt x="18162" y="15820"/>
                </a:cubicBezTo>
                <a:cubicBezTo>
                  <a:pt x="20250" y="14204"/>
                  <a:pt x="21600" y="11681"/>
                  <a:pt x="21600" y="8835"/>
                </a:cubicBezTo>
                <a:cubicBezTo>
                  <a:pt x="21600" y="3955"/>
                  <a:pt x="17644" y="0"/>
                  <a:pt x="12764" y="0"/>
                </a:cubicBezTo>
                <a:moveTo>
                  <a:pt x="13731" y="12270"/>
                </a:moveTo>
                <a:cubicBezTo>
                  <a:pt x="13687" y="10842"/>
                  <a:pt x="13456" y="9503"/>
                  <a:pt x="13081" y="8334"/>
                </a:cubicBezTo>
                <a:cubicBezTo>
                  <a:pt x="13616" y="8056"/>
                  <a:pt x="14091" y="7726"/>
                  <a:pt x="14507" y="7355"/>
                </a:cubicBezTo>
                <a:cubicBezTo>
                  <a:pt x="15745" y="8649"/>
                  <a:pt x="16547" y="10365"/>
                  <a:pt x="16665" y="12270"/>
                </a:cubicBezTo>
                <a:cubicBezTo>
                  <a:pt x="16665" y="12270"/>
                  <a:pt x="13731" y="12270"/>
                  <a:pt x="13731" y="12270"/>
                </a:cubicBezTo>
                <a:close/>
                <a:moveTo>
                  <a:pt x="14507" y="18175"/>
                </a:moveTo>
                <a:cubicBezTo>
                  <a:pt x="14091" y="17804"/>
                  <a:pt x="13616" y="17469"/>
                  <a:pt x="13081" y="17192"/>
                </a:cubicBezTo>
                <a:cubicBezTo>
                  <a:pt x="13456" y="16027"/>
                  <a:pt x="13687" y="14688"/>
                  <a:pt x="13731" y="13259"/>
                </a:cubicBezTo>
                <a:lnTo>
                  <a:pt x="16665" y="13259"/>
                </a:lnTo>
                <a:cubicBezTo>
                  <a:pt x="16547" y="15164"/>
                  <a:pt x="15745" y="16878"/>
                  <a:pt x="14507" y="18175"/>
                </a:cubicBezTo>
                <a:moveTo>
                  <a:pt x="11558" y="20116"/>
                </a:moveTo>
                <a:cubicBezTo>
                  <a:pt x="12011" y="19572"/>
                  <a:pt x="12409" y="18894"/>
                  <a:pt x="12738" y="18113"/>
                </a:cubicBezTo>
                <a:cubicBezTo>
                  <a:pt x="13130" y="18325"/>
                  <a:pt x="13485" y="18564"/>
                  <a:pt x="13796" y="18829"/>
                </a:cubicBezTo>
                <a:cubicBezTo>
                  <a:pt x="13130" y="19374"/>
                  <a:pt x="12379" y="19817"/>
                  <a:pt x="11558" y="20116"/>
                </a:cubicBezTo>
                <a:moveTo>
                  <a:pt x="9331" y="20543"/>
                </a:moveTo>
                <a:lnTo>
                  <a:pt x="9331" y="17202"/>
                </a:lnTo>
                <a:cubicBezTo>
                  <a:pt x="10246" y="17252"/>
                  <a:pt x="11108" y="17427"/>
                  <a:pt x="11874" y="17717"/>
                </a:cubicBezTo>
                <a:cubicBezTo>
                  <a:pt x="11255" y="19236"/>
                  <a:pt x="10355" y="20288"/>
                  <a:pt x="9331" y="20543"/>
                </a:cubicBezTo>
                <a:moveTo>
                  <a:pt x="9331" y="13259"/>
                </a:moveTo>
                <a:lnTo>
                  <a:pt x="12749" y="13259"/>
                </a:lnTo>
                <a:cubicBezTo>
                  <a:pt x="12709" y="14550"/>
                  <a:pt x="12510" y="15752"/>
                  <a:pt x="12195" y="16798"/>
                </a:cubicBezTo>
                <a:cubicBezTo>
                  <a:pt x="11326" y="16471"/>
                  <a:pt x="10357" y="16273"/>
                  <a:pt x="9331" y="16222"/>
                </a:cubicBezTo>
                <a:cubicBezTo>
                  <a:pt x="9331" y="16222"/>
                  <a:pt x="9331" y="13259"/>
                  <a:pt x="9331" y="13259"/>
                </a:cubicBezTo>
                <a:close/>
                <a:moveTo>
                  <a:pt x="9331" y="9305"/>
                </a:moveTo>
                <a:cubicBezTo>
                  <a:pt x="10357" y="9256"/>
                  <a:pt x="11326" y="9057"/>
                  <a:pt x="12195" y="8727"/>
                </a:cubicBezTo>
                <a:cubicBezTo>
                  <a:pt x="12510" y="9778"/>
                  <a:pt x="12709" y="10977"/>
                  <a:pt x="12749" y="12270"/>
                </a:cubicBezTo>
                <a:lnTo>
                  <a:pt x="9331" y="12270"/>
                </a:lnTo>
                <a:cubicBezTo>
                  <a:pt x="9331" y="12270"/>
                  <a:pt x="9331" y="9305"/>
                  <a:pt x="9331" y="9305"/>
                </a:cubicBezTo>
                <a:close/>
                <a:moveTo>
                  <a:pt x="9331" y="4982"/>
                </a:moveTo>
                <a:cubicBezTo>
                  <a:pt x="10355" y="5242"/>
                  <a:pt x="11255" y="6291"/>
                  <a:pt x="11874" y="7809"/>
                </a:cubicBezTo>
                <a:cubicBezTo>
                  <a:pt x="11108" y="8101"/>
                  <a:pt x="10246" y="8274"/>
                  <a:pt x="9331" y="8326"/>
                </a:cubicBezTo>
                <a:cubicBezTo>
                  <a:pt x="9331" y="8326"/>
                  <a:pt x="9331" y="4982"/>
                  <a:pt x="9331" y="4982"/>
                </a:cubicBezTo>
                <a:close/>
                <a:moveTo>
                  <a:pt x="13796" y="6695"/>
                </a:moveTo>
                <a:cubicBezTo>
                  <a:pt x="13485" y="6965"/>
                  <a:pt x="13130" y="7202"/>
                  <a:pt x="12738" y="7411"/>
                </a:cubicBezTo>
                <a:cubicBezTo>
                  <a:pt x="12409" y="6636"/>
                  <a:pt x="12011" y="5953"/>
                  <a:pt x="11557" y="5410"/>
                </a:cubicBezTo>
                <a:cubicBezTo>
                  <a:pt x="12379" y="5713"/>
                  <a:pt x="13130" y="6153"/>
                  <a:pt x="13796" y="6695"/>
                </a:cubicBezTo>
                <a:moveTo>
                  <a:pt x="8342" y="8326"/>
                </a:moveTo>
                <a:cubicBezTo>
                  <a:pt x="7428" y="8274"/>
                  <a:pt x="6565" y="8101"/>
                  <a:pt x="5798" y="7809"/>
                </a:cubicBezTo>
                <a:cubicBezTo>
                  <a:pt x="6419" y="6291"/>
                  <a:pt x="7318" y="5242"/>
                  <a:pt x="8342" y="4982"/>
                </a:cubicBezTo>
                <a:cubicBezTo>
                  <a:pt x="8342" y="4982"/>
                  <a:pt x="8342" y="8326"/>
                  <a:pt x="8342" y="8326"/>
                </a:cubicBezTo>
                <a:close/>
                <a:moveTo>
                  <a:pt x="8342" y="12270"/>
                </a:moveTo>
                <a:lnTo>
                  <a:pt x="4924" y="12270"/>
                </a:lnTo>
                <a:cubicBezTo>
                  <a:pt x="4964" y="10977"/>
                  <a:pt x="5163" y="9778"/>
                  <a:pt x="5478" y="8727"/>
                </a:cubicBezTo>
                <a:cubicBezTo>
                  <a:pt x="6347" y="9057"/>
                  <a:pt x="7317" y="9256"/>
                  <a:pt x="8342" y="9305"/>
                </a:cubicBezTo>
                <a:cubicBezTo>
                  <a:pt x="8342" y="9305"/>
                  <a:pt x="8342" y="12270"/>
                  <a:pt x="8342" y="12270"/>
                </a:cubicBezTo>
                <a:close/>
                <a:moveTo>
                  <a:pt x="8342" y="16222"/>
                </a:moveTo>
                <a:cubicBezTo>
                  <a:pt x="7317" y="16273"/>
                  <a:pt x="6347" y="16471"/>
                  <a:pt x="5478" y="16798"/>
                </a:cubicBezTo>
                <a:cubicBezTo>
                  <a:pt x="5163" y="15752"/>
                  <a:pt x="4964" y="14550"/>
                  <a:pt x="4924" y="13259"/>
                </a:cubicBezTo>
                <a:lnTo>
                  <a:pt x="8342" y="13259"/>
                </a:lnTo>
                <a:cubicBezTo>
                  <a:pt x="8342" y="13259"/>
                  <a:pt x="8342" y="16222"/>
                  <a:pt x="8342" y="16222"/>
                </a:cubicBezTo>
                <a:close/>
                <a:moveTo>
                  <a:pt x="8342" y="20543"/>
                </a:moveTo>
                <a:cubicBezTo>
                  <a:pt x="7318" y="20288"/>
                  <a:pt x="6419" y="19236"/>
                  <a:pt x="5798" y="17717"/>
                </a:cubicBezTo>
                <a:cubicBezTo>
                  <a:pt x="6565" y="17427"/>
                  <a:pt x="7428" y="17252"/>
                  <a:pt x="8342" y="17202"/>
                </a:cubicBezTo>
                <a:cubicBezTo>
                  <a:pt x="8342" y="17202"/>
                  <a:pt x="8342" y="20543"/>
                  <a:pt x="8342" y="20543"/>
                </a:cubicBezTo>
                <a:close/>
                <a:moveTo>
                  <a:pt x="3877" y="18829"/>
                </a:moveTo>
                <a:cubicBezTo>
                  <a:pt x="4188" y="18564"/>
                  <a:pt x="4543" y="18325"/>
                  <a:pt x="4935" y="18113"/>
                </a:cubicBezTo>
                <a:cubicBezTo>
                  <a:pt x="5264" y="18894"/>
                  <a:pt x="5661" y="19572"/>
                  <a:pt x="6115" y="20116"/>
                </a:cubicBezTo>
                <a:cubicBezTo>
                  <a:pt x="5294" y="19817"/>
                  <a:pt x="4542" y="19374"/>
                  <a:pt x="3877" y="18829"/>
                </a:cubicBezTo>
                <a:moveTo>
                  <a:pt x="1007" y="13259"/>
                </a:moveTo>
                <a:lnTo>
                  <a:pt x="3942" y="13259"/>
                </a:lnTo>
                <a:cubicBezTo>
                  <a:pt x="3985" y="14688"/>
                  <a:pt x="4217" y="16027"/>
                  <a:pt x="4591" y="17192"/>
                </a:cubicBezTo>
                <a:cubicBezTo>
                  <a:pt x="4058" y="17469"/>
                  <a:pt x="3583" y="17804"/>
                  <a:pt x="3165" y="18175"/>
                </a:cubicBezTo>
                <a:cubicBezTo>
                  <a:pt x="1927" y="16878"/>
                  <a:pt x="1126" y="15164"/>
                  <a:pt x="1007" y="13259"/>
                </a:cubicBezTo>
                <a:moveTo>
                  <a:pt x="3165" y="7355"/>
                </a:moveTo>
                <a:cubicBezTo>
                  <a:pt x="3583" y="7726"/>
                  <a:pt x="4058" y="8056"/>
                  <a:pt x="4591" y="8334"/>
                </a:cubicBezTo>
                <a:cubicBezTo>
                  <a:pt x="4217" y="9503"/>
                  <a:pt x="3985" y="10842"/>
                  <a:pt x="3942" y="12270"/>
                </a:cubicBezTo>
                <a:lnTo>
                  <a:pt x="1007" y="12270"/>
                </a:lnTo>
                <a:cubicBezTo>
                  <a:pt x="1126" y="10365"/>
                  <a:pt x="1927" y="8649"/>
                  <a:pt x="3165" y="7355"/>
                </a:cubicBezTo>
                <a:moveTo>
                  <a:pt x="6115" y="5410"/>
                </a:moveTo>
                <a:cubicBezTo>
                  <a:pt x="5661" y="5953"/>
                  <a:pt x="5264" y="6636"/>
                  <a:pt x="4935" y="7411"/>
                </a:cubicBezTo>
                <a:cubicBezTo>
                  <a:pt x="4543" y="7202"/>
                  <a:pt x="4188" y="6965"/>
                  <a:pt x="3877" y="6695"/>
                </a:cubicBezTo>
                <a:cubicBezTo>
                  <a:pt x="4542" y="6153"/>
                  <a:pt x="5294" y="5713"/>
                  <a:pt x="6115" y="5410"/>
                </a:cubicBezTo>
                <a:moveTo>
                  <a:pt x="8836" y="3930"/>
                </a:moveTo>
                <a:cubicBezTo>
                  <a:pt x="3956" y="3930"/>
                  <a:pt x="0" y="7884"/>
                  <a:pt x="0" y="12765"/>
                </a:cubicBezTo>
                <a:cubicBezTo>
                  <a:pt x="0" y="17645"/>
                  <a:pt x="3956" y="21600"/>
                  <a:pt x="8836" y="21600"/>
                </a:cubicBezTo>
                <a:cubicBezTo>
                  <a:pt x="13716" y="21600"/>
                  <a:pt x="17673" y="17645"/>
                  <a:pt x="17673" y="12765"/>
                </a:cubicBezTo>
                <a:cubicBezTo>
                  <a:pt x="17673" y="7884"/>
                  <a:pt x="13716" y="3930"/>
                  <a:pt x="8836" y="393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23" name="Google Shape;1323;p55"/>
          <p:cNvSpPr txBox="1"/>
          <p:nvPr/>
        </p:nvSpPr>
        <p:spPr>
          <a:xfrm>
            <a:off x="1164525" y="417150"/>
            <a:ext cx="73557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B3EA2"/>
              </a:buClr>
              <a:buSzPts val="1300"/>
              <a:buFont typeface="Noto Sans"/>
              <a:buNone/>
            </a:pPr>
            <a:r>
              <a:rPr b="1" lang="en" sz="2400">
                <a:solidFill>
                  <a:srgbClr val="0B3EA2"/>
                </a:solidFill>
                <a:latin typeface="Noto Sans"/>
                <a:ea typeface="Noto Sans"/>
                <a:cs typeface="Noto Sans"/>
                <a:sym typeface="Noto Sans"/>
              </a:rPr>
              <a:t>Mức độ bảo mật</a:t>
            </a:r>
            <a:r>
              <a:rPr b="1" lang="en" sz="3000">
                <a:solidFill>
                  <a:srgbClr val="0B3EA2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sz="3000"/>
          </a:p>
        </p:txBody>
      </p: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56"/>
          <p:cNvSpPr/>
          <p:nvPr/>
        </p:nvSpPr>
        <p:spPr>
          <a:xfrm>
            <a:off x="2564725" y="1086325"/>
            <a:ext cx="3047700" cy="3474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9" name="Google Shape;1329;p56"/>
          <p:cNvSpPr/>
          <p:nvPr/>
        </p:nvSpPr>
        <p:spPr>
          <a:xfrm>
            <a:off x="6092925" y="1086325"/>
            <a:ext cx="3013800" cy="3474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Web scraping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0" name="Google Shape;1330;p56"/>
          <p:cNvSpPr/>
          <p:nvPr/>
        </p:nvSpPr>
        <p:spPr>
          <a:xfrm>
            <a:off x="151500" y="1086325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002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Tiêu chí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1" name="Google Shape;1331;p56"/>
          <p:cNvSpPr/>
          <p:nvPr/>
        </p:nvSpPr>
        <p:spPr>
          <a:xfrm>
            <a:off x="151488" y="1927273"/>
            <a:ext cx="1919700" cy="4704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Nguồn gốc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32" name="Google Shape;1332;p56"/>
          <p:cNvSpPr/>
          <p:nvPr/>
        </p:nvSpPr>
        <p:spPr>
          <a:xfrm>
            <a:off x="121275" y="2891225"/>
            <a:ext cx="1919700" cy="17205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Ứng dụng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33" name="Google Shape;1333;p56"/>
          <p:cNvSpPr/>
          <p:nvPr/>
        </p:nvSpPr>
        <p:spPr>
          <a:xfrm>
            <a:off x="2492638" y="1927282"/>
            <a:ext cx="3047700" cy="470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Từ</a:t>
            </a:r>
            <a:r>
              <a:rPr b="1" lang="en">
                <a:solidFill>
                  <a:srgbClr val="A64D79"/>
                </a:solidFill>
              </a:rPr>
              <a:t> nội bộ</a:t>
            </a:r>
            <a:r>
              <a:rPr lang="en">
                <a:solidFill>
                  <a:schemeClr val="dk1"/>
                </a:solidFill>
              </a:rPr>
              <a:t>, hoặc</a:t>
            </a:r>
            <a:r>
              <a:rPr b="1" lang="en">
                <a:solidFill>
                  <a:srgbClr val="A64D79"/>
                </a:solidFill>
              </a:rPr>
              <a:t> bên ngoài</a:t>
            </a:r>
            <a:r>
              <a:rPr lang="en">
                <a:solidFill>
                  <a:schemeClr val="dk1"/>
                </a:solidFill>
              </a:rPr>
              <a:t> hệ thống mà hỗ trợ API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4" name="Google Shape;1334;p56"/>
          <p:cNvSpPr/>
          <p:nvPr/>
        </p:nvSpPr>
        <p:spPr>
          <a:xfrm>
            <a:off x="2492638" y="2891225"/>
            <a:ext cx="3047700" cy="1720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88900" lvl="0" marL="571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rgbClr val="A64D79"/>
                </a:solidFill>
              </a:rPr>
              <a:t>Nội bộ</a:t>
            </a:r>
            <a:r>
              <a:rPr lang="en">
                <a:solidFill>
                  <a:schemeClr val="dk1"/>
                </a:solidFill>
              </a:rPr>
              <a:t>: dữ liệu theo dõi người dùng, thuật toán gợi ý món ăn</a:t>
            </a:r>
            <a:endParaRPr>
              <a:solidFill>
                <a:schemeClr val="dk1"/>
              </a:solidFill>
            </a:endParaRPr>
          </a:p>
          <a:p>
            <a:pPr indent="-88900" lvl="0" marL="571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rgbClr val="A64D79"/>
                </a:solidFill>
              </a:rPr>
              <a:t>Bên ngoài</a:t>
            </a:r>
            <a:r>
              <a:rPr lang="en">
                <a:solidFill>
                  <a:schemeClr val="dk1"/>
                </a:solidFill>
              </a:rPr>
              <a:t>: API thời tiết, API Google Map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A64D79"/>
              </a:solidFill>
            </a:endParaRPr>
          </a:p>
        </p:txBody>
      </p:sp>
      <p:sp>
        <p:nvSpPr>
          <p:cNvPr id="1335" name="Google Shape;1335;p56"/>
          <p:cNvSpPr/>
          <p:nvPr/>
        </p:nvSpPr>
        <p:spPr>
          <a:xfrm>
            <a:off x="5992013" y="1927282"/>
            <a:ext cx="3047700" cy="470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Hầu như bên </a:t>
            </a:r>
            <a:r>
              <a:rPr b="1" lang="en">
                <a:solidFill>
                  <a:srgbClr val="DD7E6B"/>
                </a:solidFill>
              </a:rPr>
              <a:t>ngoài hệ thống</a:t>
            </a:r>
            <a:endParaRPr b="1">
              <a:solidFill>
                <a:srgbClr val="DD7E6B"/>
              </a:solidFill>
            </a:endParaRPr>
          </a:p>
        </p:txBody>
      </p:sp>
      <p:sp>
        <p:nvSpPr>
          <p:cNvPr id="1336" name="Google Shape;1336;p56"/>
          <p:cNvSpPr/>
          <p:nvPr/>
        </p:nvSpPr>
        <p:spPr>
          <a:xfrm>
            <a:off x="5992013" y="2891225"/>
            <a:ext cx="3047700" cy="1720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D7E6B"/>
                </a:solidFill>
              </a:rPr>
              <a:t>Danh sách</a:t>
            </a:r>
            <a:r>
              <a:rPr lang="en">
                <a:solidFill>
                  <a:schemeClr val="dk1"/>
                </a:solidFill>
              </a:rPr>
              <a:t> và các </a:t>
            </a:r>
            <a:r>
              <a:rPr b="1" lang="en">
                <a:solidFill>
                  <a:srgbClr val="DD7E6B"/>
                </a:solidFill>
              </a:rPr>
              <a:t>thông tin</a:t>
            </a:r>
            <a:r>
              <a:rPr lang="en">
                <a:solidFill>
                  <a:schemeClr val="dk1"/>
                </a:solidFill>
              </a:rPr>
              <a:t> của các nhà hàng trong khu vực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37" name="Google Shape;1337;p56"/>
          <p:cNvCxnSpPr/>
          <p:nvPr/>
        </p:nvCxnSpPr>
        <p:spPr>
          <a:xfrm flipH="1">
            <a:off x="2324500" y="892750"/>
            <a:ext cx="12600" cy="39714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8" name="Google Shape;1338;p56"/>
          <p:cNvCxnSpPr/>
          <p:nvPr/>
        </p:nvCxnSpPr>
        <p:spPr>
          <a:xfrm>
            <a:off x="5849750" y="874850"/>
            <a:ext cx="3000" cy="39894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39" name="Google Shape;1339;p56"/>
          <p:cNvGrpSpPr/>
          <p:nvPr/>
        </p:nvGrpSpPr>
        <p:grpSpPr>
          <a:xfrm>
            <a:off x="183893" y="197685"/>
            <a:ext cx="8336332" cy="772166"/>
            <a:chOff x="0" y="112514"/>
            <a:chExt cx="8336332" cy="772166"/>
          </a:xfrm>
        </p:grpSpPr>
        <p:sp>
          <p:nvSpPr>
            <p:cNvPr id="1340" name="Google Shape;1340;p56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42" name="Google Shape;1342;p56"/>
            <p:cNvSpPr txBox="1"/>
            <p:nvPr/>
          </p:nvSpPr>
          <p:spPr>
            <a:xfrm>
              <a:off x="980632" y="331979"/>
              <a:ext cx="73557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30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API và Web scraping</a:t>
              </a:r>
              <a:endParaRPr sz="300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57"/>
          <p:cNvSpPr/>
          <p:nvPr/>
        </p:nvSpPr>
        <p:spPr>
          <a:xfrm>
            <a:off x="2564725" y="1086325"/>
            <a:ext cx="3047700" cy="3474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8" name="Google Shape;1348;p57"/>
          <p:cNvSpPr/>
          <p:nvPr/>
        </p:nvSpPr>
        <p:spPr>
          <a:xfrm>
            <a:off x="6005375" y="1086325"/>
            <a:ext cx="3013800" cy="3474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Web scraping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9" name="Google Shape;1349;p57"/>
          <p:cNvSpPr/>
          <p:nvPr/>
        </p:nvSpPr>
        <p:spPr>
          <a:xfrm>
            <a:off x="151500" y="1086325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002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Tiêu chí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0" name="Google Shape;1350;p57"/>
          <p:cNvSpPr/>
          <p:nvPr/>
        </p:nvSpPr>
        <p:spPr>
          <a:xfrm>
            <a:off x="151500" y="1799600"/>
            <a:ext cx="1919700" cy="12249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Ưu điểm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51" name="Google Shape;1351;p57"/>
          <p:cNvSpPr/>
          <p:nvPr/>
        </p:nvSpPr>
        <p:spPr>
          <a:xfrm>
            <a:off x="151500" y="3278825"/>
            <a:ext cx="1919700" cy="12249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Nhược điểm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52" name="Google Shape;1352;p57"/>
          <p:cNvSpPr/>
          <p:nvPr/>
        </p:nvSpPr>
        <p:spPr>
          <a:xfrm>
            <a:off x="2539850" y="1699225"/>
            <a:ext cx="3047700" cy="1457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88900" lvl="0" marL="571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Độ chính xác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cao, </a:t>
            </a: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cập nhật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thường xuyên,</a:t>
            </a:r>
            <a:r>
              <a:rPr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request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nhanh, </a:t>
            </a: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bảo mật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kiểm soát tốt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88900" lvl="0" marL="571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Không cần phân tích cú pháp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(parsing) HTML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3" name="Google Shape;1353;p57"/>
          <p:cNvSpPr/>
          <p:nvPr/>
        </p:nvSpPr>
        <p:spPr>
          <a:xfrm>
            <a:off x="2539850" y="3278725"/>
            <a:ext cx="3047700" cy="1457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Một số API bên ngoài yêu cầu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trả phí</a:t>
            </a:r>
            <a:r>
              <a:rPr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để truy cập đầy đủ và các API thường </a:t>
            </a: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giới hạn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số lần gọi</a:t>
            </a:r>
            <a:endParaRPr>
              <a:solidFill>
                <a:srgbClr val="A64D7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4" name="Google Shape;1354;p57"/>
          <p:cNvSpPr/>
          <p:nvPr/>
        </p:nvSpPr>
        <p:spPr>
          <a:xfrm>
            <a:off x="5988425" y="1699225"/>
            <a:ext cx="3047700" cy="1457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Khi có nhu cầu tổng hợp thông tin từ 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nhiều website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bên ngoài hệ thống và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 không bị giới hạn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số lần gọi</a:t>
            </a:r>
            <a:endParaRPr>
              <a:solidFill>
                <a:srgbClr val="DD7E6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5" name="Google Shape;1355;p57"/>
          <p:cNvSpPr/>
          <p:nvPr/>
        </p:nvSpPr>
        <p:spPr>
          <a:xfrm>
            <a:off x="5988425" y="3278825"/>
            <a:ext cx="3047700" cy="1457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Tốc độ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ậm, vì tải trang web và phân tích cú pháp (parsing) HTML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gặp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lỗi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nếu website thay đổi giao diện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ó thể 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vi phạm điều khoản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của website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56" name="Google Shape;1356;p57"/>
          <p:cNvCxnSpPr/>
          <p:nvPr/>
        </p:nvCxnSpPr>
        <p:spPr>
          <a:xfrm flipH="1">
            <a:off x="2324500" y="892750"/>
            <a:ext cx="12600" cy="39714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57"/>
          <p:cNvCxnSpPr/>
          <p:nvPr/>
        </p:nvCxnSpPr>
        <p:spPr>
          <a:xfrm>
            <a:off x="5849750" y="874850"/>
            <a:ext cx="3000" cy="39894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58" name="Google Shape;1358;p57"/>
          <p:cNvGrpSpPr/>
          <p:nvPr/>
        </p:nvGrpSpPr>
        <p:grpSpPr>
          <a:xfrm>
            <a:off x="183893" y="197685"/>
            <a:ext cx="8336332" cy="772166"/>
            <a:chOff x="0" y="112514"/>
            <a:chExt cx="8336332" cy="772166"/>
          </a:xfrm>
        </p:grpSpPr>
        <p:sp>
          <p:nvSpPr>
            <p:cNvPr id="1359" name="Google Shape;1359;p57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60" name="Google Shape;1360;p57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361" name="Google Shape;1361;p57"/>
            <p:cNvSpPr txBox="1"/>
            <p:nvPr/>
          </p:nvSpPr>
          <p:spPr>
            <a:xfrm>
              <a:off x="980632" y="331979"/>
              <a:ext cx="73557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30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API và Web scraping</a:t>
              </a:r>
              <a:endParaRPr sz="300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6" name="Google Shape;1366;p58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7" name="Google Shape;1367;p58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Sự liên quan đến 5V của Big Data: Big Data được đặc trưng bởi 5 yếu tố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8" name="Google Shape;1368;p58"/>
          <p:cNvCxnSpPr/>
          <p:nvPr/>
        </p:nvCxnSpPr>
        <p:spPr>
          <a:xfrm>
            <a:off x="1938225" y="971850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69" name="Google Shape;1369;p58"/>
          <p:cNvCxnSpPr/>
          <p:nvPr/>
        </p:nvCxnSpPr>
        <p:spPr>
          <a:xfrm>
            <a:off x="3695525" y="930325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58"/>
          <p:cNvCxnSpPr/>
          <p:nvPr/>
        </p:nvCxnSpPr>
        <p:spPr>
          <a:xfrm>
            <a:off x="5452825" y="958013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1" name="Google Shape;1371;p58"/>
          <p:cNvCxnSpPr/>
          <p:nvPr/>
        </p:nvCxnSpPr>
        <p:spPr>
          <a:xfrm>
            <a:off x="7210125" y="971856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372" name="Google Shape;137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325" y="610625"/>
            <a:ext cx="633975" cy="6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Google Shape;1373;p58"/>
          <p:cNvSpPr/>
          <p:nvPr/>
        </p:nvSpPr>
        <p:spPr>
          <a:xfrm>
            <a:off x="157450" y="1366425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Volume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4" name="Google Shape;1374;p58"/>
          <p:cNvSpPr/>
          <p:nvPr/>
        </p:nvSpPr>
        <p:spPr>
          <a:xfrm>
            <a:off x="2073025" y="1366425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Velocity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5" name="Google Shape;1375;p58"/>
          <p:cNvSpPr/>
          <p:nvPr/>
        </p:nvSpPr>
        <p:spPr>
          <a:xfrm>
            <a:off x="3830325" y="1366425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Variety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6" name="Google Shape;1376;p58"/>
          <p:cNvSpPr/>
          <p:nvPr/>
        </p:nvSpPr>
        <p:spPr>
          <a:xfrm>
            <a:off x="5587625" y="1366425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Veracity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7" name="Google Shape;1377;p58"/>
          <p:cNvSpPr/>
          <p:nvPr/>
        </p:nvSpPr>
        <p:spPr>
          <a:xfrm>
            <a:off x="7437250" y="1366425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alue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8" name="Google Shape;137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9888" y="610625"/>
            <a:ext cx="633975" cy="6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7187" y="610625"/>
            <a:ext cx="633975" cy="6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4475" y="610625"/>
            <a:ext cx="660125" cy="66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97900" y="623700"/>
            <a:ext cx="633974" cy="63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2" name="Google Shape;1382;p5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975" y="3148575"/>
            <a:ext cx="611227" cy="611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3" name="Google Shape;1383;p5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977" y="4090200"/>
            <a:ext cx="611227" cy="611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84" name="Google Shape;1384;p58"/>
          <p:cNvSpPr txBox="1"/>
          <p:nvPr/>
        </p:nvSpPr>
        <p:spPr>
          <a:xfrm>
            <a:off x="629100" y="3107825"/>
            <a:ext cx="122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Facebook xử lý 4 petabyte dữ liệu/ngày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58"/>
          <p:cNvSpPr/>
          <p:nvPr/>
        </p:nvSpPr>
        <p:spPr>
          <a:xfrm>
            <a:off x="105300" y="1826650"/>
            <a:ext cx="1753500" cy="99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D7E6B"/>
                </a:solidFill>
              </a:rPr>
              <a:t>Dữ liệu khổng lồ</a:t>
            </a:r>
            <a:r>
              <a:rPr lang="en" sz="1200">
                <a:solidFill>
                  <a:schemeClr val="dk1"/>
                </a:solidFill>
              </a:rPr>
              <a:t>, có thể lên đến Yottabyte hoặc exabyte</a:t>
            </a:r>
            <a:endParaRPr sz="1200"/>
          </a:p>
        </p:txBody>
      </p:sp>
      <p:sp>
        <p:nvSpPr>
          <p:cNvPr id="1386" name="Google Shape;1386;p58"/>
          <p:cNvSpPr/>
          <p:nvPr/>
        </p:nvSpPr>
        <p:spPr>
          <a:xfrm>
            <a:off x="2011675" y="1826650"/>
            <a:ext cx="1610400" cy="99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Dữ liệu sinh ra và xử lý</a:t>
            </a:r>
            <a:r>
              <a:rPr b="1" lang="en" sz="1200">
                <a:solidFill>
                  <a:srgbClr val="DD7E6B"/>
                </a:solidFill>
              </a:rPr>
              <a:t> nhanh, gần thời gian thực</a:t>
            </a:r>
            <a:endParaRPr sz="1200"/>
          </a:p>
        </p:txBody>
      </p:sp>
      <p:sp>
        <p:nvSpPr>
          <p:cNvPr id="1387" name="Google Shape;1387;p58"/>
          <p:cNvSpPr/>
          <p:nvPr/>
        </p:nvSpPr>
        <p:spPr>
          <a:xfrm>
            <a:off x="3768975" y="1826650"/>
            <a:ext cx="1610400" cy="99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Dữ liệu có </a:t>
            </a:r>
            <a:r>
              <a:rPr b="1" lang="en" sz="1200">
                <a:solidFill>
                  <a:srgbClr val="DD7E6B"/>
                </a:solidFill>
              </a:rPr>
              <a:t>nhiều định dạng</a:t>
            </a:r>
            <a:r>
              <a:rPr lang="en" sz="1200">
                <a:solidFill>
                  <a:schemeClr val="dk1"/>
                </a:solidFill>
              </a:rPr>
              <a:t>: có cấu trúc, bán cấu trúc, phi cấu trúc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88" name="Google Shape;1388;p58"/>
          <p:cNvSpPr/>
          <p:nvPr/>
        </p:nvSpPr>
        <p:spPr>
          <a:xfrm>
            <a:off x="5563000" y="1826650"/>
            <a:ext cx="1610400" cy="99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Cần</a:t>
            </a:r>
            <a:r>
              <a:rPr b="1" lang="en" sz="1200">
                <a:solidFill>
                  <a:srgbClr val="DD7E6B"/>
                </a:solidFill>
              </a:rPr>
              <a:t> xử lý</a:t>
            </a:r>
            <a:r>
              <a:rPr lang="en" sz="1200">
                <a:solidFill>
                  <a:schemeClr val="dk1"/>
                </a:solidFill>
              </a:rPr>
              <a:t> nhiễu, </a:t>
            </a:r>
            <a:r>
              <a:rPr b="1" lang="en" sz="1200">
                <a:solidFill>
                  <a:srgbClr val="DD7E6B"/>
                </a:solidFill>
              </a:rPr>
              <a:t>làm sạch</a:t>
            </a:r>
            <a:r>
              <a:rPr lang="en" sz="1200">
                <a:solidFill>
                  <a:schemeClr val="dk1"/>
                </a:solidFill>
              </a:rPr>
              <a:t> dữ liệu để đảm bảo độ tin cậy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89" name="Google Shape;1389;p58"/>
          <p:cNvSpPr/>
          <p:nvPr/>
        </p:nvSpPr>
        <p:spPr>
          <a:xfrm>
            <a:off x="7357025" y="1826650"/>
            <a:ext cx="1753500" cy="99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Mục tiêu là </a:t>
            </a:r>
            <a:r>
              <a:rPr b="1" lang="en" sz="1200">
                <a:solidFill>
                  <a:srgbClr val="DD7E6B"/>
                </a:solidFill>
              </a:rPr>
              <a:t>tạo ra giá trị </a:t>
            </a:r>
            <a:r>
              <a:rPr lang="en" sz="1200">
                <a:solidFill>
                  <a:schemeClr val="dk1"/>
                </a:solidFill>
              </a:rPr>
              <a:t>từ dữ liệu, hỗ trợ ra quyết định</a:t>
            </a:r>
            <a:endParaRPr b="1" sz="1200">
              <a:solidFill>
                <a:srgbClr val="DD7E6B"/>
              </a:solidFill>
            </a:endParaRPr>
          </a:p>
        </p:txBody>
      </p:sp>
      <p:sp>
        <p:nvSpPr>
          <p:cNvPr id="1390" name="Google Shape;1390;p58"/>
          <p:cNvSpPr txBox="1"/>
          <p:nvPr/>
        </p:nvSpPr>
        <p:spPr>
          <a:xfrm>
            <a:off x="629088" y="3904200"/>
            <a:ext cx="1229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IoT thu thập dữ liệu cảm biến thành phố thông minh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1" name="Google Shape;1391;p58"/>
          <p:cNvSpPr txBox="1"/>
          <p:nvPr/>
        </p:nvSpPr>
        <p:spPr>
          <a:xfrm>
            <a:off x="2465825" y="3107825"/>
            <a:ext cx="122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NASDAQ xử lý hàng triệu giao dịch/giây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2" name="Google Shape;1392;p58"/>
          <p:cNvSpPr txBox="1"/>
          <p:nvPr/>
        </p:nvSpPr>
        <p:spPr>
          <a:xfrm>
            <a:off x="2465813" y="3904200"/>
            <a:ext cx="122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Google Maps cập nhật giao thông theo thời gian thực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3" name="Google Shape;1393;p5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069687" y="3254075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" name="Google Shape;1394;p5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069675" y="4135050"/>
            <a:ext cx="400201" cy="4002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5" name="Google Shape;1395;p58"/>
          <p:cNvSpPr txBox="1"/>
          <p:nvPr/>
        </p:nvSpPr>
        <p:spPr>
          <a:xfrm>
            <a:off x="4174838" y="3192575"/>
            <a:ext cx="122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hồ sơ bệnh nhân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6" name="Google Shape;1396;p58"/>
          <p:cNvSpPr txBox="1"/>
          <p:nvPr/>
        </p:nvSpPr>
        <p:spPr>
          <a:xfrm>
            <a:off x="4157388" y="3904200"/>
            <a:ext cx="1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7" name="Google Shape;1397;p5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743800" y="3254075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8" name="Google Shape;1398;p58"/>
          <p:cNvSpPr txBox="1"/>
          <p:nvPr/>
        </p:nvSpPr>
        <p:spPr>
          <a:xfrm>
            <a:off x="4155150" y="3880725"/>
            <a:ext cx="1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X-ray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9" name="Google Shape;1399;p58"/>
          <p:cNvSpPr txBox="1"/>
          <p:nvPr/>
        </p:nvSpPr>
        <p:spPr>
          <a:xfrm>
            <a:off x="4192275" y="4376575"/>
            <a:ext cx="1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ghi âm bác sĩ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0" name="Google Shape;1400;p5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763475" y="3857624"/>
            <a:ext cx="353999" cy="35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1" name="Google Shape;1401;p58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854350" y="4376575"/>
            <a:ext cx="353999" cy="35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58"/>
          <p:cNvSpPr txBox="1"/>
          <p:nvPr/>
        </p:nvSpPr>
        <p:spPr>
          <a:xfrm>
            <a:off x="5951425" y="3107825"/>
            <a:ext cx="122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Phát hiện giao dịch gian lận tài chính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3" name="Google Shape;1403;p58"/>
          <p:cNvSpPr txBox="1"/>
          <p:nvPr/>
        </p:nvSpPr>
        <p:spPr>
          <a:xfrm>
            <a:off x="5967938" y="3988800"/>
            <a:ext cx="122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kiểm tra độ xác thực tin tức giả mạo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4" name="Google Shape;1404;p58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592825" y="327650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58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592825" y="4135050"/>
            <a:ext cx="400201" cy="418815"/>
          </a:xfrm>
          <a:prstGeom prst="rect">
            <a:avLst/>
          </a:prstGeom>
          <a:noFill/>
          <a:ln>
            <a:noFill/>
          </a:ln>
        </p:spPr>
      </p:pic>
      <p:sp>
        <p:nvSpPr>
          <p:cNvPr id="1406" name="Google Shape;1406;p58"/>
          <p:cNvSpPr txBox="1"/>
          <p:nvPr/>
        </p:nvSpPr>
        <p:spPr>
          <a:xfrm>
            <a:off x="7896488" y="3107825"/>
            <a:ext cx="122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Netflix đề xuất nội dung phù hợp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7" name="Google Shape;1407;p58"/>
          <p:cNvSpPr txBox="1"/>
          <p:nvPr/>
        </p:nvSpPr>
        <p:spPr>
          <a:xfrm>
            <a:off x="7896475" y="3904200"/>
            <a:ext cx="1229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Walmart phân tích dữ liệu mua sắm để tối ưu kho hàng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8" name="Google Shape;1408;p58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7441840" y="3254075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58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468375" y="4090201"/>
            <a:ext cx="418824" cy="41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4" name="Google Shape;1414;p59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5" name="Google Shape;1415;p59"/>
          <p:cNvSpPr txBox="1"/>
          <p:nvPr/>
        </p:nvSpPr>
        <p:spPr>
          <a:xfrm>
            <a:off x="73975" y="0"/>
            <a:ext cx="921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Sự liên quan đến 5V của Big Data: </a:t>
            </a: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hệ thống có tiềm năng to lớn trong việc trở thành một nền tảng Big Data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6" name="Google Shape;1416;p59"/>
          <p:cNvCxnSpPr/>
          <p:nvPr/>
        </p:nvCxnSpPr>
        <p:spPr>
          <a:xfrm>
            <a:off x="1938225" y="971850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59"/>
          <p:cNvCxnSpPr/>
          <p:nvPr/>
        </p:nvCxnSpPr>
        <p:spPr>
          <a:xfrm>
            <a:off x="3695525" y="930325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59"/>
          <p:cNvCxnSpPr/>
          <p:nvPr/>
        </p:nvCxnSpPr>
        <p:spPr>
          <a:xfrm>
            <a:off x="5452825" y="958013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59"/>
          <p:cNvCxnSpPr/>
          <p:nvPr/>
        </p:nvCxnSpPr>
        <p:spPr>
          <a:xfrm>
            <a:off x="7210125" y="971856"/>
            <a:ext cx="0" cy="3832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420" name="Google Shape;14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50" y="502727"/>
            <a:ext cx="647340" cy="729208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59"/>
          <p:cNvSpPr/>
          <p:nvPr/>
        </p:nvSpPr>
        <p:spPr>
          <a:xfrm>
            <a:off x="188250" y="1438500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Volume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2" name="Google Shape;1422;p59"/>
          <p:cNvSpPr/>
          <p:nvPr/>
        </p:nvSpPr>
        <p:spPr>
          <a:xfrm>
            <a:off x="2103825" y="1438500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Velocity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3" name="Google Shape;1423;p59"/>
          <p:cNvSpPr/>
          <p:nvPr/>
        </p:nvSpPr>
        <p:spPr>
          <a:xfrm>
            <a:off x="3861125" y="1438500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Variety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4" name="Google Shape;1424;p59"/>
          <p:cNvSpPr/>
          <p:nvPr/>
        </p:nvSpPr>
        <p:spPr>
          <a:xfrm>
            <a:off x="5618425" y="1438500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Veracity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5" name="Google Shape;1425;p59"/>
          <p:cNvSpPr/>
          <p:nvPr/>
        </p:nvSpPr>
        <p:spPr>
          <a:xfrm>
            <a:off x="7468050" y="1438500"/>
            <a:ext cx="1487700" cy="3384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Value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6" name="Google Shape;142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0610" y="505511"/>
            <a:ext cx="647350" cy="6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" name="Google Shape;1427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0506" y="572626"/>
            <a:ext cx="647350" cy="6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94451" y="609379"/>
            <a:ext cx="674040" cy="674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9" name="Google Shape;1429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90412" y="581802"/>
            <a:ext cx="647337" cy="729206"/>
          </a:xfrm>
          <a:prstGeom prst="rect">
            <a:avLst/>
          </a:prstGeom>
          <a:noFill/>
          <a:ln>
            <a:noFill/>
          </a:ln>
        </p:spPr>
      </p:pic>
      <p:sp>
        <p:nvSpPr>
          <p:cNvPr id="1430" name="Google Shape;1430;p59"/>
          <p:cNvSpPr/>
          <p:nvPr/>
        </p:nvSpPr>
        <p:spPr>
          <a:xfrm>
            <a:off x="73975" y="2093900"/>
            <a:ext cx="1790700" cy="253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Lưu trữ dữ liệu từ </a:t>
            </a:r>
            <a:r>
              <a:rPr b="1" lang="en" sz="1200">
                <a:solidFill>
                  <a:srgbClr val="DD7E6B"/>
                </a:solidFill>
              </a:rPr>
              <a:t>hàng triệu người dùng</a:t>
            </a:r>
            <a:r>
              <a:rPr lang="en" sz="1200">
                <a:solidFill>
                  <a:schemeClr val="dk1"/>
                </a:solidFill>
              </a:rPr>
              <a:t> đặc biệt là dữ liệu </a:t>
            </a:r>
            <a:r>
              <a:rPr b="1" lang="en" sz="1200">
                <a:solidFill>
                  <a:srgbClr val="DD7E6B"/>
                </a:solidFill>
              </a:rPr>
              <a:t>unstructured</a:t>
            </a:r>
            <a:r>
              <a:rPr lang="en" sz="1200">
                <a:solidFill>
                  <a:schemeClr val="dk1"/>
                </a:solidFill>
              </a:rPr>
              <a:t> và </a:t>
            </a:r>
            <a:r>
              <a:rPr b="1" lang="en" sz="1200">
                <a:solidFill>
                  <a:srgbClr val="DD7E6B"/>
                </a:solidFill>
              </a:rPr>
              <a:t>semi structured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431" name="Google Shape;1431;p59"/>
          <p:cNvSpPr/>
          <p:nvPr/>
        </p:nvSpPr>
        <p:spPr>
          <a:xfrm>
            <a:off x="2011675" y="2093900"/>
            <a:ext cx="1610400" cy="253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Cần xử lý dữ liệu </a:t>
            </a:r>
            <a:r>
              <a:rPr b="1" lang="en" sz="1200">
                <a:solidFill>
                  <a:srgbClr val="DD7E6B"/>
                </a:solidFill>
              </a:rPr>
              <a:t>tốc độ cao</a:t>
            </a:r>
            <a:r>
              <a:rPr lang="en" sz="1200">
                <a:solidFill>
                  <a:schemeClr val="dk1"/>
                </a:solidFill>
              </a:rPr>
              <a:t> theo </a:t>
            </a:r>
            <a:r>
              <a:rPr b="1" lang="en" sz="1200">
                <a:solidFill>
                  <a:srgbClr val="DD7E6B"/>
                </a:solidFill>
              </a:rPr>
              <a:t>thời gian thực</a:t>
            </a:r>
            <a:r>
              <a:rPr lang="en" sz="1200">
                <a:solidFill>
                  <a:schemeClr val="dk1"/>
                </a:solidFill>
              </a:rPr>
              <a:t> để hỗ trợ khách hàng.</a:t>
            </a:r>
            <a:endParaRPr sz="1200"/>
          </a:p>
        </p:txBody>
      </p:sp>
      <p:sp>
        <p:nvSpPr>
          <p:cNvPr id="1432" name="Google Shape;1432;p59"/>
          <p:cNvSpPr txBox="1"/>
          <p:nvPr/>
        </p:nvSpPr>
        <p:spPr>
          <a:xfrm>
            <a:off x="4157388" y="3904200"/>
            <a:ext cx="1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3" name="Google Shape;1433;p59"/>
          <p:cNvSpPr/>
          <p:nvPr/>
        </p:nvSpPr>
        <p:spPr>
          <a:xfrm>
            <a:off x="3768975" y="2093900"/>
            <a:ext cx="1610400" cy="253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Dữ liệu</a:t>
            </a:r>
            <a:r>
              <a:rPr b="1" lang="en" sz="1200">
                <a:solidFill>
                  <a:srgbClr val="DD7E6B"/>
                </a:solidFill>
              </a:rPr>
              <a:t> có đầy đủ định dạng</a:t>
            </a:r>
            <a:r>
              <a:rPr lang="en" sz="1200">
                <a:solidFill>
                  <a:schemeClr val="dk1"/>
                </a:solidFill>
              </a:rPr>
              <a:t>: Structured, Unstructured, Semi-structured.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434" name="Google Shape;1434;p59"/>
          <p:cNvSpPr/>
          <p:nvPr/>
        </p:nvSpPr>
        <p:spPr>
          <a:xfrm>
            <a:off x="5557075" y="2093900"/>
            <a:ext cx="1610400" cy="253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Dữ liệu từ nhiều nguồn có thể chứa lỗi, cần</a:t>
            </a:r>
            <a:r>
              <a:rPr b="1" lang="en" sz="1200">
                <a:solidFill>
                  <a:schemeClr val="dk1"/>
                </a:solidFill>
              </a:rPr>
              <a:t> </a:t>
            </a:r>
            <a:r>
              <a:rPr b="1" lang="en" sz="1200">
                <a:solidFill>
                  <a:srgbClr val="DD7E6B"/>
                </a:solidFill>
              </a:rPr>
              <a:t>làm sạch</a:t>
            </a:r>
            <a:r>
              <a:rPr lang="en" sz="1200">
                <a:solidFill>
                  <a:schemeClr val="dk1"/>
                </a:solidFill>
              </a:rPr>
              <a:t> trước khi phân tích.</a:t>
            </a:r>
            <a:endParaRPr sz="1200"/>
          </a:p>
        </p:txBody>
      </p:sp>
      <p:sp>
        <p:nvSpPr>
          <p:cNvPr id="1435" name="Google Shape;1435;p59"/>
          <p:cNvSpPr/>
          <p:nvPr/>
        </p:nvSpPr>
        <p:spPr>
          <a:xfrm>
            <a:off x="7271725" y="2093900"/>
            <a:ext cx="1790700" cy="253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A999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Hỗ trợ cải thiện hệ thống gợi ý, thúc đẩy </a:t>
            </a:r>
            <a:r>
              <a:rPr b="1" lang="en" sz="1200">
                <a:solidFill>
                  <a:srgbClr val="DD7E6B"/>
                </a:solidFill>
              </a:rPr>
              <a:t>doanh số</a:t>
            </a:r>
            <a:r>
              <a:rPr lang="en" sz="1200">
                <a:solidFill>
                  <a:schemeClr val="dk1"/>
                </a:solidFill>
              </a:rPr>
              <a:t> và tăng</a:t>
            </a:r>
            <a:r>
              <a:rPr b="1" lang="en" sz="1200">
                <a:solidFill>
                  <a:srgbClr val="DD7E6B"/>
                </a:solidFill>
              </a:rPr>
              <a:t> trải nghiệm</a:t>
            </a:r>
            <a:r>
              <a:rPr lang="en" sz="1200">
                <a:solidFill>
                  <a:schemeClr val="dk1"/>
                </a:solidFill>
              </a:rPr>
              <a:t> người dùng.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2" name="Google Shape;1042;p42"/>
          <p:cNvGraphicFramePr/>
          <p:nvPr/>
        </p:nvGraphicFramePr>
        <p:xfrm>
          <a:off x="528250" y="1150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{E18EC071-D7B9-4FBD-A729-9B3F8C5221AB}</a:tableStyleId>
              </a:tblPr>
              <a:tblGrid>
                <a:gridCol w="4098725"/>
                <a:gridCol w="4098725"/>
              </a:tblGrid>
              <a:tr h="668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MSSV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B6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Họ và tên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B65"/>
                    </a:solidFill>
                  </a:tcPr>
                </a:tc>
              </a:tr>
              <a:tr h="620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21120213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Lê Đức Cường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0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21120322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Nguyễn Dương Trường Sinh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0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22120100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Phạm Trần Trung Hậu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0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22120448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oto Sans JP"/>
                          <a:ea typeface="Noto Sans JP"/>
                          <a:cs typeface="Noto Sans JP"/>
                          <a:sym typeface="Noto Sans JP"/>
                        </a:rPr>
                        <a:t>Bùi Đoàn Thúy Vy </a:t>
                      </a:r>
                      <a:endParaRPr>
                        <a:latin typeface="Noto Sans JP"/>
                        <a:ea typeface="Noto Sans JP"/>
                        <a:cs typeface="Noto Sans JP"/>
                        <a:sym typeface="Noto Sans JP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43" name="Google Shape;1043;p42"/>
          <p:cNvSpPr txBox="1"/>
          <p:nvPr/>
        </p:nvSpPr>
        <p:spPr>
          <a:xfrm>
            <a:off x="2694225" y="575075"/>
            <a:ext cx="3865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DANH SÁCH THÀNH VIÊN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4" name="Google Shape;1044;p42"/>
          <p:cNvCxnSpPr/>
          <p:nvPr/>
        </p:nvCxnSpPr>
        <p:spPr>
          <a:xfrm>
            <a:off x="-21300" y="4855975"/>
            <a:ext cx="28752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5" name="Google Shape;1045;p42"/>
          <p:cNvCxnSpPr/>
          <p:nvPr/>
        </p:nvCxnSpPr>
        <p:spPr>
          <a:xfrm>
            <a:off x="6268800" y="4855975"/>
            <a:ext cx="28752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60"/>
          <p:cNvSpPr txBox="1"/>
          <p:nvPr>
            <p:ph type="title"/>
          </p:nvPr>
        </p:nvSpPr>
        <p:spPr>
          <a:xfrm>
            <a:off x="2846851" y="1846525"/>
            <a:ext cx="39558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CÂU HỎI TÌM HIỂU</a:t>
            </a:r>
            <a:endParaRPr/>
          </a:p>
        </p:txBody>
      </p:sp>
      <p:sp>
        <p:nvSpPr>
          <p:cNvPr id="1441" name="Google Shape;1441;p60"/>
          <p:cNvSpPr txBox="1"/>
          <p:nvPr>
            <p:ph idx="2" type="title"/>
          </p:nvPr>
        </p:nvSpPr>
        <p:spPr>
          <a:xfrm>
            <a:off x="1355375" y="2043750"/>
            <a:ext cx="1284000" cy="11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442" name="Google Shape;1442;p60"/>
          <p:cNvCxnSpPr/>
          <p:nvPr/>
        </p:nvCxnSpPr>
        <p:spPr>
          <a:xfrm>
            <a:off x="1036163" y="1487100"/>
            <a:ext cx="0" cy="2220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443" name="Google Shape;1443;p60"/>
          <p:cNvGrpSpPr/>
          <p:nvPr/>
        </p:nvGrpSpPr>
        <p:grpSpPr>
          <a:xfrm rot="5400000">
            <a:off x="2104354" y="3707642"/>
            <a:ext cx="392922" cy="1345225"/>
            <a:chOff x="3781925" y="235125"/>
            <a:chExt cx="489500" cy="1675875"/>
          </a:xfrm>
        </p:grpSpPr>
        <p:sp>
          <p:nvSpPr>
            <p:cNvPr id="1444" name="Google Shape;1444;p60"/>
            <p:cNvSpPr/>
            <p:nvPr/>
          </p:nvSpPr>
          <p:spPr>
            <a:xfrm>
              <a:off x="3839821" y="684021"/>
              <a:ext cx="375000" cy="57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60"/>
            <p:cNvSpPr/>
            <p:nvPr/>
          </p:nvSpPr>
          <p:spPr>
            <a:xfrm>
              <a:off x="3839821" y="684021"/>
              <a:ext cx="190200" cy="574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60"/>
            <p:cNvSpPr/>
            <p:nvPr/>
          </p:nvSpPr>
          <p:spPr>
            <a:xfrm>
              <a:off x="3881929" y="737887"/>
              <a:ext cx="100200" cy="5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60"/>
            <p:cNvSpPr/>
            <p:nvPr/>
          </p:nvSpPr>
          <p:spPr>
            <a:xfrm>
              <a:off x="4071412" y="737887"/>
              <a:ext cx="100200" cy="5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60"/>
            <p:cNvSpPr/>
            <p:nvPr/>
          </p:nvSpPr>
          <p:spPr>
            <a:xfrm>
              <a:off x="3829295" y="875550"/>
              <a:ext cx="394800" cy="12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60"/>
            <p:cNvSpPr/>
            <p:nvPr/>
          </p:nvSpPr>
          <p:spPr>
            <a:xfrm>
              <a:off x="3829295" y="941386"/>
              <a:ext cx="394800" cy="5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60"/>
            <p:cNvSpPr/>
            <p:nvPr/>
          </p:nvSpPr>
          <p:spPr>
            <a:xfrm>
              <a:off x="3781925" y="235125"/>
              <a:ext cx="489500" cy="287292"/>
            </a:xfrm>
            <a:custGeom>
              <a:rect b="b" l="l" r="r" t="t"/>
              <a:pathLst>
                <a:path extrusionOk="0" h="53" w="103">
                  <a:moveTo>
                    <a:pt x="103" y="53"/>
                  </a:moveTo>
                  <a:cubicBezTo>
                    <a:pt x="103" y="15"/>
                    <a:pt x="103" y="15"/>
                    <a:pt x="103" y="15"/>
                  </a:cubicBezTo>
                  <a:cubicBezTo>
                    <a:pt x="103" y="7"/>
                    <a:pt x="96" y="0"/>
                    <a:pt x="8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53"/>
                    <a:pt x="0" y="53"/>
                    <a:pt x="0" y="53"/>
                  </a:cubicBezTo>
                  <a:lnTo>
                    <a:pt x="103" y="5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60"/>
            <p:cNvSpPr/>
            <p:nvPr/>
          </p:nvSpPr>
          <p:spPr>
            <a:xfrm>
              <a:off x="3781925" y="995255"/>
              <a:ext cx="489500" cy="915745"/>
            </a:xfrm>
            <a:custGeom>
              <a:rect b="b" l="l" r="r" t="t"/>
              <a:pathLst>
                <a:path extrusionOk="0" h="171" w="103">
                  <a:moveTo>
                    <a:pt x="0" y="0"/>
                  </a:moveTo>
                  <a:cubicBezTo>
                    <a:pt x="0" y="156"/>
                    <a:pt x="0" y="156"/>
                    <a:pt x="0" y="156"/>
                  </a:cubicBezTo>
                  <a:cubicBezTo>
                    <a:pt x="0" y="164"/>
                    <a:pt x="7" y="171"/>
                    <a:pt x="15" y="171"/>
                  </a:cubicBezTo>
                  <a:cubicBezTo>
                    <a:pt x="88" y="171"/>
                    <a:pt x="88" y="171"/>
                    <a:pt x="88" y="171"/>
                  </a:cubicBezTo>
                  <a:cubicBezTo>
                    <a:pt x="96" y="171"/>
                    <a:pt x="103" y="164"/>
                    <a:pt x="103" y="156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61"/>
          <p:cNvSpPr txBox="1"/>
          <p:nvPr/>
        </p:nvSpPr>
        <p:spPr>
          <a:xfrm>
            <a:off x="1354100" y="363800"/>
            <a:ext cx="684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</a:t>
            </a:r>
            <a:r>
              <a:rPr lang="en" sz="15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hi Data Engineer làm việc với Software Engineer, có thể gặp những khó khăn gì?</a:t>
            </a:r>
            <a:endParaRPr/>
          </a:p>
        </p:txBody>
      </p:sp>
      <p:sp>
        <p:nvSpPr>
          <p:cNvPr id="1457" name="Google Shape;1457;p61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1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458" name="Google Shape;145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638" y="1184325"/>
            <a:ext cx="7984225" cy="327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62"/>
          <p:cNvSpPr txBox="1"/>
          <p:nvPr/>
        </p:nvSpPr>
        <p:spPr>
          <a:xfrm>
            <a:off x="1354100" y="363800"/>
            <a:ext cx="7176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Các công nghệ trích xuất dữ liệu (giao tiếp giữa DBMS này sang DBMS khác) cần làm gì?</a:t>
            </a:r>
            <a:endParaRPr/>
          </a:p>
        </p:txBody>
      </p:sp>
      <p:sp>
        <p:nvSpPr>
          <p:cNvPr id="1464" name="Google Shape;1464;p62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2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aphicFrame>
        <p:nvGraphicFramePr>
          <p:cNvPr id="1465" name="Google Shape;1465;p62"/>
          <p:cNvGraphicFramePr/>
          <p:nvPr/>
        </p:nvGraphicFramePr>
        <p:xfrm>
          <a:off x="2436150" y="148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{95EF44F2-62C1-4F92-A49A-CB570CADDC92}</a:tableStyleId>
              </a:tblPr>
              <a:tblGrid>
                <a:gridCol w="2027750"/>
                <a:gridCol w="42284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Công nghệ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Ứng Dụng Chính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Replication	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Sao chép dữ liệu giữa hai DBMS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ETL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Trích xuất, chuyển đổi và tải dữ liệu giữa DBMS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CDC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Đồng bộ chỉ các thay đổi dữ liệu giữa DBMS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Database Federation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Truy vấn dữ liệu liên DBMS mà không di chuyển dữ liệu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API-based Transfer	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Chuyển dữ liệu giữa DBMS thông qua API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1466" name="Google Shape;1466;p62"/>
          <p:cNvPicPr preferRelativeResize="0"/>
          <p:nvPr/>
        </p:nvPicPr>
        <p:blipFill rotWithShape="1">
          <a:blip r:embed="rId3">
            <a:alphaModFix/>
          </a:blip>
          <a:srcRect b="12637" l="25108" r="23910" t="14729"/>
          <a:stretch/>
        </p:blipFill>
        <p:spPr>
          <a:xfrm>
            <a:off x="401274" y="1054075"/>
            <a:ext cx="1833974" cy="298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63"/>
          <p:cNvSpPr txBox="1"/>
          <p:nvPr/>
        </p:nvSpPr>
        <p:spPr>
          <a:xfrm>
            <a:off x="1354100" y="363800"/>
            <a:ext cx="3134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Tìm hiểu về API của Spotify, Facebook</a:t>
            </a:r>
            <a:endParaRPr/>
          </a:p>
        </p:txBody>
      </p:sp>
      <p:sp>
        <p:nvSpPr>
          <p:cNvPr id="1472" name="Google Shape;1472;p63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3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473" name="Google Shape;147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9350" y="779300"/>
            <a:ext cx="1282400" cy="1282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74" name="Google Shape;1474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7875" y="779300"/>
            <a:ext cx="1282401" cy="12824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5" name="Google Shape;1475;p63"/>
          <p:cNvGraphicFramePr/>
          <p:nvPr/>
        </p:nvGraphicFramePr>
        <p:xfrm>
          <a:off x="1404625" y="214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{E18EC071-D7B9-4FBD-A729-9B3F8C5221AB}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N</a:t>
                      </a: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ền tảng cho phép tạo ứng dụng liên kết với Facebook, giúp truy xuất và tương tác dữ liệu người dùng một cách an toàn.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Các loại </a:t>
                      </a: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API chính: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Graph API.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Marketing API.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Pages API.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Conversions API.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Dịch vụ </a:t>
                      </a: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cho phép tương tác với dịch vụ nhạc trực tuyến, cung cấp các tính năng quản lý nội dung và phát nhạc.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Các tính năng chính: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Truy xuất thông tin về bài hát.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Tìm kiếm nội dung.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Quản lý thư viện cá nhân.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Kiểm soát việc phát nhạc.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  <a:p>
                      <a:pPr indent="-2984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EB Garamond Medium"/>
                        <a:buChar char="●"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Quản lý playlist.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64"/>
          <p:cNvSpPr txBox="1"/>
          <p:nvPr/>
        </p:nvSpPr>
        <p:spPr>
          <a:xfrm>
            <a:off x="1354100" y="363800"/>
            <a:ext cx="239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Nghiên cứu về Spark, Kafka</a:t>
            </a:r>
            <a:endParaRPr/>
          </a:p>
        </p:txBody>
      </p:sp>
      <p:sp>
        <p:nvSpPr>
          <p:cNvPr id="1481" name="Google Shape;1481;p64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4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aphicFrame>
        <p:nvGraphicFramePr>
          <p:cNvPr id="1482" name="Google Shape;1482;p64"/>
          <p:cNvGraphicFramePr/>
          <p:nvPr/>
        </p:nvGraphicFramePr>
        <p:xfrm>
          <a:off x="753288" y="83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{E18EC071-D7B9-4FBD-A729-9B3F8C5221AB}</a:tableStyleId>
              </a:tblPr>
              <a:tblGrid>
                <a:gridCol w="1804400"/>
                <a:gridCol w="3084625"/>
                <a:gridCol w="3084625"/>
              </a:tblGrid>
              <a:tr h="11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Các đặc điểm</a:t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D2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D2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D2FF"/>
                    </a:solidFill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Mục đích sử dụng chính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Trao đổi thông tin trong thời gian thực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Xử lý và phân tích các vấn đề về big data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Xử lý dữ liệu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Real-time event streaming (Xử lý dữ liệu thời gian thực)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Batch and stream processing (Xử lý theo lô và theo luồng)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Hiệu năng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Truyền phát thông tin hiệu năng cao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Xử lý tính toán tốc độ cao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Khả năng lưu trữ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Lưu trữ tin nhắn tạm thời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Can persist and transform data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Ngôn ngữ lập trình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Chủ yếu là  Java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Hỗ trợ nhiều ngôn ngữ (Scala, Python, Java, R,…)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9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Khả năng tính toán phức tạp 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Hạn chế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EB Garamond Medium"/>
                          <a:ea typeface="EB Garamond Medium"/>
                          <a:cs typeface="EB Garamond Medium"/>
                          <a:sym typeface="EB Garamond Medium"/>
                        </a:rPr>
                        <a:t>Nhiều  lĩnh vực (học máy, xử lý đồ thị)</a:t>
                      </a:r>
                      <a:endParaRPr sz="13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EB Garamond Medium"/>
                        <a:ea typeface="EB Garamond Medium"/>
                        <a:cs typeface="EB Garamond Medium"/>
                        <a:sym typeface="EB Garamond Medium"/>
                      </a:endParaRPr>
                    </a:p>
                  </a:txBody>
                  <a:tcPr marT="12700" marB="12700" marR="12700" marL="127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83" name="Google Shape;1483;p64"/>
          <p:cNvPicPr preferRelativeResize="0"/>
          <p:nvPr/>
        </p:nvPicPr>
        <p:blipFill rotWithShape="1">
          <a:blip r:embed="rId3">
            <a:alphaModFix/>
          </a:blip>
          <a:srcRect b="14657" l="19163" r="14040" t="8719"/>
          <a:stretch/>
        </p:blipFill>
        <p:spPr>
          <a:xfrm>
            <a:off x="6085175" y="839875"/>
            <a:ext cx="2231487" cy="115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4" name="Google Shape;1484;p64"/>
          <p:cNvPicPr preferRelativeResize="0"/>
          <p:nvPr/>
        </p:nvPicPr>
        <p:blipFill rotWithShape="1">
          <a:blip r:embed="rId4">
            <a:alphaModFix/>
          </a:blip>
          <a:srcRect b="27560" l="0" r="0" t="27375"/>
          <a:stretch/>
        </p:blipFill>
        <p:spPr>
          <a:xfrm>
            <a:off x="2951425" y="839875"/>
            <a:ext cx="2231488" cy="11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65"/>
          <p:cNvSpPr txBox="1"/>
          <p:nvPr/>
        </p:nvSpPr>
        <p:spPr>
          <a:xfrm>
            <a:off x="1354100" y="363800"/>
            <a:ext cx="5266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D</a:t>
            </a: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ữ liệu nguồn bị thay đổi ảnh hưởng như thế nào đến downstream</a:t>
            </a:r>
            <a:endParaRPr/>
          </a:p>
        </p:txBody>
      </p:sp>
      <p:sp>
        <p:nvSpPr>
          <p:cNvPr id="1490" name="Google Shape;1490;p65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5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491" name="Google Shape;149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3523" y="779300"/>
            <a:ext cx="4709975" cy="4031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2" name="Google Shape;1492;p65" title="92999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924" y="11540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3" name="Google Shape;1493;p65" title="137862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3924" y="3404725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66"/>
          <p:cNvSpPr txBox="1"/>
          <p:nvPr/>
        </p:nvSpPr>
        <p:spPr>
          <a:xfrm>
            <a:off x="1354100" y="363800"/>
            <a:ext cx="223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EB Garamond Medium"/>
                <a:ea typeface="EB Garamond Medium"/>
                <a:cs typeface="EB Garamond Medium"/>
                <a:sym typeface="EB Garamond Medium"/>
              </a:rPr>
              <a:t>Tìm hiểu về Grab Engineer</a:t>
            </a:r>
            <a:endParaRPr/>
          </a:p>
        </p:txBody>
      </p:sp>
      <p:sp>
        <p:nvSpPr>
          <p:cNvPr id="1499" name="Google Shape;1499;p66"/>
          <p:cNvSpPr/>
          <p:nvPr/>
        </p:nvSpPr>
        <p:spPr>
          <a:xfrm>
            <a:off x="860950" y="363801"/>
            <a:ext cx="404400" cy="415500"/>
          </a:xfrm>
          <a:prstGeom prst="rect">
            <a:avLst/>
          </a:prstGeom>
          <a:solidFill>
            <a:srgbClr val="87BC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 Medium"/>
                <a:ea typeface="EB Garamond Medium"/>
                <a:cs typeface="EB Garamond Medium"/>
                <a:sym typeface="EB Garamond Medium"/>
              </a:rPr>
              <a:t>6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00" name="Google Shape;1500;p66"/>
          <p:cNvSpPr/>
          <p:nvPr/>
        </p:nvSpPr>
        <p:spPr>
          <a:xfrm>
            <a:off x="950850" y="874300"/>
            <a:ext cx="3447000" cy="615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Grab Engineering là blog kỹ thuật của Grab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501" name="Google Shape;1501;p66"/>
          <p:cNvCxnSpPr>
            <a:stCxn id="1500" idx="2"/>
          </p:cNvCxnSpPr>
          <p:nvPr/>
        </p:nvCxnSpPr>
        <p:spPr>
          <a:xfrm flipH="1">
            <a:off x="2669850" y="1489600"/>
            <a:ext cx="4500" cy="1040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2" name="Google Shape;1502;p66"/>
          <p:cNvCxnSpPr>
            <a:stCxn id="1500" idx="2"/>
          </p:cNvCxnSpPr>
          <p:nvPr/>
        </p:nvCxnSpPr>
        <p:spPr>
          <a:xfrm flipH="1" rot="-5400000">
            <a:off x="2808600" y="1355350"/>
            <a:ext cx="1030500" cy="12990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3" name="Google Shape;1503;p66"/>
          <p:cNvSpPr/>
          <p:nvPr/>
        </p:nvSpPr>
        <p:spPr>
          <a:xfrm>
            <a:off x="3973350" y="2219100"/>
            <a:ext cx="3447000" cy="615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Mục tiêu:</a:t>
            </a: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Xây dựng thương hiệu, thu hút nhân tài, kết nối cộng đồng công nghệ.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04" name="Google Shape;1504;p66"/>
          <p:cNvSpPr/>
          <p:nvPr/>
        </p:nvSpPr>
        <p:spPr>
          <a:xfrm>
            <a:off x="3973350" y="3462850"/>
            <a:ext cx="3498300" cy="139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Chủ đề</a:t>
            </a:r>
            <a:r>
              <a:rPr lang="en" sz="1700">
                <a:solidFill>
                  <a:srgbClr val="FF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:</a:t>
            </a: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Data Science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Product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Engineering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Security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505" name="Google Shape;1505;p66"/>
          <p:cNvCxnSpPr/>
          <p:nvPr/>
        </p:nvCxnSpPr>
        <p:spPr>
          <a:xfrm flipH="1" rot="5400000">
            <a:off x="2487095" y="2682550"/>
            <a:ext cx="1668900" cy="1283400"/>
          </a:xfrm>
          <a:prstGeom prst="bentConnector3">
            <a:avLst>
              <a:gd fmla="val 69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06" name="Google Shape;150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8525" y="2180025"/>
            <a:ext cx="693450" cy="69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7" name="Google Shape;1507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2225" y="3811975"/>
            <a:ext cx="693450" cy="69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8" name="Google Shape;1508;p66" title="1527061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5250" y="1615200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3" name="Google Shape;1513;p67"/>
          <p:cNvCxnSpPr/>
          <p:nvPr/>
        </p:nvCxnSpPr>
        <p:spPr>
          <a:xfrm>
            <a:off x="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4" name="Google Shape;1514;p67"/>
          <p:cNvCxnSpPr/>
          <p:nvPr/>
        </p:nvCxnSpPr>
        <p:spPr>
          <a:xfrm>
            <a:off x="682440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5" name="Google Shape;1515;p67"/>
          <p:cNvCxnSpPr/>
          <p:nvPr/>
        </p:nvCxnSpPr>
        <p:spPr>
          <a:xfrm>
            <a:off x="708175" y="2129150"/>
            <a:ext cx="0" cy="2411400"/>
          </a:xfrm>
          <a:prstGeom prst="straightConnector1">
            <a:avLst/>
          </a:prstGeom>
          <a:noFill/>
          <a:ln cap="flat" cmpd="sng" w="3810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6" name="Google Shape;1516;p67"/>
          <p:cNvSpPr txBox="1"/>
          <p:nvPr/>
        </p:nvSpPr>
        <p:spPr>
          <a:xfrm>
            <a:off x="891975" y="2330825"/>
            <a:ext cx="6133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002B6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03</a:t>
            </a:r>
            <a:endParaRPr sz="5100">
              <a:solidFill>
                <a:srgbClr val="002B6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17" name="Google Shape;1517;p67"/>
          <p:cNvSpPr txBox="1"/>
          <p:nvPr/>
        </p:nvSpPr>
        <p:spPr>
          <a:xfrm>
            <a:off x="891975" y="3211625"/>
            <a:ext cx="6133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002B6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KEY WORDS</a:t>
            </a:r>
            <a:endParaRPr sz="5100">
              <a:solidFill>
                <a:srgbClr val="002B6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68"/>
          <p:cNvSpPr txBox="1"/>
          <p:nvPr/>
        </p:nvSpPr>
        <p:spPr>
          <a:xfrm>
            <a:off x="1199000" y="738975"/>
            <a:ext cx="19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Internal/External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3" name="Google Shape;152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75" y="544500"/>
            <a:ext cx="1021600" cy="7664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4" name="Google Shape;1524;p68"/>
          <p:cNvCxnSpPr/>
          <p:nvPr/>
        </p:nvCxnSpPr>
        <p:spPr>
          <a:xfrm>
            <a:off x="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5" name="Google Shape;1525;p68"/>
          <p:cNvCxnSpPr/>
          <p:nvPr/>
        </p:nvCxnSpPr>
        <p:spPr>
          <a:xfrm>
            <a:off x="682440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6" name="Google Shape;1526;p68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7" name="Google Shape;1527;p68"/>
          <p:cNvSpPr txBox="1"/>
          <p:nvPr/>
        </p:nvSpPr>
        <p:spPr>
          <a:xfrm>
            <a:off x="1199000" y="1802575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CDC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8" name="Google Shape;1528;p68"/>
          <p:cNvSpPr txBox="1"/>
          <p:nvPr/>
        </p:nvSpPr>
        <p:spPr>
          <a:xfrm>
            <a:off x="1199000" y="2866175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Material View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9" name="Google Shape;1529;p68"/>
          <p:cNvSpPr txBox="1"/>
          <p:nvPr/>
        </p:nvSpPr>
        <p:spPr>
          <a:xfrm>
            <a:off x="1199000" y="3929775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Hadoop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0" name="Google Shape;1530;p68"/>
          <p:cNvSpPr txBox="1"/>
          <p:nvPr/>
        </p:nvSpPr>
        <p:spPr>
          <a:xfrm>
            <a:off x="5779625" y="727613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Map reduce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1" name="Google Shape;1531;p68"/>
          <p:cNvSpPr txBox="1"/>
          <p:nvPr/>
        </p:nvSpPr>
        <p:spPr>
          <a:xfrm>
            <a:off x="5809508" y="1795000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Thư viện python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2" name="Google Shape;1532;p68"/>
          <p:cNvSpPr txBox="1"/>
          <p:nvPr/>
        </p:nvSpPr>
        <p:spPr>
          <a:xfrm>
            <a:off x="5809500" y="2801075"/>
            <a:ext cx="306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DBT transform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data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3" name="Google Shape;1533;p68"/>
          <p:cNvSpPr txBox="1"/>
          <p:nvPr/>
        </p:nvSpPr>
        <p:spPr>
          <a:xfrm>
            <a:off x="5839392" y="3929775"/>
            <a:ext cx="23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brick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4" name="Google Shape;1534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513" y="1708412"/>
            <a:ext cx="588526" cy="588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5" name="Google Shape;1535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513" y="2798480"/>
            <a:ext cx="588525" cy="5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0525" y="3752100"/>
            <a:ext cx="805051" cy="80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7" name="Google Shape;1537;p6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15675" y="633467"/>
            <a:ext cx="588526" cy="588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8" name="Google Shape;1538;p6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93014" y="1685749"/>
            <a:ext cx="633850" cy="6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9" name="Google Shape;1539;p6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93013" y="2684250"/>
            <a:ext cx="633850" cy="6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0" name="Google Shape;1540;p6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049230" y="3835613"/>
            <a:ext cx="521420" cy="588524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68"/>
          <p:cNvSpPr txBox="1"/>
          <p:nvPr/>
        </p:nvSpPr>
        <p:spPr>
          <a:xfrm>
            <a:off x="73975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LIST KEY WORDS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2" name="Google Shape;1542;p68"/>
          <p:cNvCxnSpPr/>
          <p:nvPr/>
        </p:nvCxnSpPr>
        <p:spPr>
          <a:xfrm>
            <a:off x="4560800" y="728375"/>
            <a:ext cx="0" cy="37092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69"/>
          <p:cNvSpPr txBox="1"/>
          <p:nvPr/>
        </p:nvSpPr>
        <p:spPr>
          <a:xfrm>
            <a:off x="1199000" y="738975"/>
            <a:ext cx="19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8" name="Google Shape;1548;p69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9" name="Google Shape;1549;p69"/>
          <p:cNvSpPr txBox="1"/>
          <p:nvPr/>
        </p:nvSpPr>
        <p:spPr>
          <a:xfrm>
            <a:off x="73975" y="0"/>
            <a:ext cx="467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Tổng quan Internal và External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0" name="Google Shape;1550;p69"/>
          <p:cNvSpPr txBox="1"/>
          <p:nvPr/>
        </p:nvSpPr>
        <p:spPr>
          <a:xfrm>
            <a:off x="2812700" y="821475"/>
            <a:ext cx="30000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1551" name="Google Shape;1551;p69"/>
          <p:cNvCxnSpPr/>
          <p:nvPr/>
        </p:nvCxnSpPr>
        <p:spPr>
          <a:xfrm>
            <a:off x="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2" name="Google Shape;1552;p69"/>
          <p:cNvCxnSpPr/>
          <p:nvPr/>
        </p:nvCxnSpPr>
        <p:spPr>
          <a:xfrm>
            <a:off x="6824400" y="4874550"/>
            <a:ext cx="23196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3" name="Google Shape;1553;p69"/>
          <p:cNvCxnSpPr/>
          <p:nvPr/>
        </p:nvCxnSpPr>
        <p:spPr>
          <a:xfrm>
            <a:off x="4560800" y="728375"/>
            <a:ext cx="0" cy="41118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4" name="Google Shape;1554;p69"/>
          <p:cNvSpPr/>
          <p:nvPr/>
        </p:nvSpPr>
        <p:spPr>
          <a:xfrm>
            <a:off x="973750" y="854388"/>
            <a:ext cx="2812800" cy="347400"/>
          </a:xfrm>
          <a:prstGeom prst="roundRect">
            <a:avLst>
              <a:gd fmla="val 16667" name="adj"/>
            </a:avLst>
          </a:prstGeom>
          <a:solidFill>
            <a:srgbClr val="002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Internal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5" name="Google Shape;1555;p69"/>
          <p:cNvSpPr/>
          <p:nvPr/>
        </p:nvSpPr>
        <p:spPr>
          <a:xfrm>
            <a:off x="5335050" y="868238"/>
            <a:ext cx="2812800" cy="347400"/>
          </a:xfrm>
          <a:prstGeom prst="roundRect">
            <a:avLst>
              <a:gd fmla="val 16667" name="adj"/>
            </a:avLst>
          </a:prstGeom>
          <a:solidFill>
            <a:srgbClr val="002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External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6" name="Google Shape;1556;p69"/>
          <p:cNvSpPr/>
          <p:nvPr/>
        </p:nvSpPr>
        <p:spPr>
          <a:xfrm>
            <a:off x="207350" y="1702038"/>
            <a:ext cx="1461900" cy="753300"/>
          </a:xfrm>
          <a:prstGeom prst="roundRect">
            <a:avLst>
              <a:gd fmla="val 16667" name="adj"/>
            </a:avLst>
          </a:prstGeom>
          <a:solidFill>
            <a:srgbClr val="C5D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Bên trong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tổ chức, doanh nghiệp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7" name="Google Shape;1557;p69"/>
          <p:cNvSpPr/>
          <p:nvPr/>
        </p:nvSpPr>
        <p:spPr>
          <a:xfrm>
            <a:off x="2741488" y="1702038"/>
            <a:ext cx="1461900" cy="753300"/>
          </a:xfrm>
          <a:prstGeom prst="roundRect">
            <a:avLst>
              <a:gd fmla="val 16667" name="adj"/>
            </a:avLst>
          </a:prstGeom>
          <a:solidFill>
            <a:srgbClr val="C5D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Hỗ trợ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 quyết định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kinh doanh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8" name="Google Shape;1558;p69"/>
          <p:cNvSpPr/>
          <p:nvPr/>
        </p:nvSpPr>
        <p:spPr>
          <a:xfrm>
            <a:off x="5275625" y="1702050"/>
            <a:ext cx="1461900" cy="753300"/>
          </a:xfrm>
          <a:prstGeom prst="roundRect">
            <a:avLst>
              <a:gd fmla="val 16667" name="adj"/>
            </a:avLst>
          </a:prstGeom>
          <a:solidFill>
            <a:srgbClr val="C5D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Bên ngoài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tổ chức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9" name="Google Shape;1559;p69"/>
          <p:cNvSpPr/>
          <p:nvPr/>
        </p:nvSpPr>
        <p:spPr>
          <a:xfrm>
            <a:off x="7452350" y="1729763"/>
            <a:ext cx="1461900" cy="753300"/>
          </a:xfrm>
          <a:prstGeom prst="roundRect">
            <a:avLst>
              <a:gd fmla="val 16667" name="adj"/>
            </a:avLst>
          </a:prstGeom>
          <a:solidFill>
            <a:srgbClr val="C5D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Hỗ trợ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phân tích &amp; chiến lược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0" name="Google Shape;1560;p69"/>
          <p:cNvSpPr txBox="1"/>
          <p:nvPr/>
        </p:nvSpPr>
        <p:spPr>
          <a:xfrm>
            <a:off x="207350" y="3198450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bán hàng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1" name="Google Shape;1561;p69"/>
          <p:cNvSpPr txBox="1"/>
          <p:nvPr/>
        </p:nvSpPr>
        <p:spPr>
          <a:xfrm>
            <a:off x="282225" y="4292275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nhân sự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2" name="Google Shape;156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875" y="2641575"/>
            <a:ext cx="556863" cy="556863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Google Shape;1563;p69"/>
          <p:cNvSpPr txBox="1"/>
          <p:nvPr/>
        </p:nvSpPr>
        <p:spPr>
          <a:xfrm>
            <a:off x="2741500" y="3198450"/>
            <a:ext cx="18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khách hàng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4" name="Google Shape;1564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2537" y="2568086"/>
            <a:ext cx="939826" cy="703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5" name="Google Shape;156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271" y="3684566"/>
            <a:ext cx="703858" cy="7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6" name="Google Shape;1566;p69"/>
          <p:cNvSpPr txBox="1"/>
          <p:nvPr/>
        </p:nvSpPr>
        <p:spPr>
          <a:xfrm>
            <a:off x="2812700" y="4292275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sản xuất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7" name="Google Shape;1567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371" y="3684578"/>
            <a:ext cx="664182" cy="66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8" name="Google Shape;1568;p69"/>
          <p:cNvSpPr txBox="1"/>
          <p:nvPr/>
        </p:nvSpPr>
        <p:spPr>
          <a:xfrm>
            <a:off x="4748325" y="3198450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thị trường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9" name="Google Shape;1569;p69"/>
          <p:cNvSpPr txBox="1"/>
          <p:nvPr/>
        </p:nvSpPr>
        <p:spPr>
          <a:xfrm>
            <a:off x="4823200" y="4292275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kinh tế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69"/>
          <p:cNvSpPr txBox="1"/>
          <p:nvPr/>
        </p:nvSpPr>
        <p:spPr>
          <a:xfrm>
            <a:off x="7282475" y="3198450"/>
            <a:ext cx="18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mạng xã hội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1" name="Google Shape;1571;p69"/>
          <p:cNvSpPr txBox="1"/>
          <p:nvPr/>
        </p:nvSpPr>
        <p:spPr>
          <a:xfrm>
            <a:off x="7353675" y="4292275"/>
            <a:ext cx="15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Dữ liệu thời tiết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72" name="Google Shape;1572;p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46740" y="2641563"/>
            <a:ext cx="556877" cy="556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3" name="Google Shape;1573;p6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46738" y="3738225"/>
            <a:ext cx="556876" cy="55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4" name="Google Shape;1574;p6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96688" y="2603250"/>
            <a:ext cx="633500" cy="6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5" name="Google Shape;1575;p6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61535" y="3821400"/>
            <a:ext cx="703848" cy="468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0" name="Google Shape;1050;p43"/>
          <p:cNvCxnSpPr/>
          <p:nvPr/>
        </p:nvCxnSpPr>
        <p:spPr>
          <a:xfrm>
            <a:off x="-21300" y="4855975"/>
            <a:ext cx="28752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1" name="Google Shape;1051;p43"/>
          <p:cNvCxnSpPr/>
          <p:nvPr/>
        </p:nvCxnSpPr>
        <p:spPr>
          <a:xfrm>
            <a:off x="6268800" y="4855975"/>
            <a:ext cx="28752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2" name="Google Shape;1052;p43"/>
          <p:cNvSpPr txBox="1"/>
          <p:nvPr/>
        </p:nvSpPr>
        <p:spPr>
          <a:xfrm>
            <a:off x="3576300" y="588625"/>
            <a:ext cx="199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CONTENT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3" name="Google Shape;1053;p43"/>
          <p:cNvSpPr/>
          <p:nvPr/>
        </p:nvSpPr>
        <p:spPr>
          <a:xfrm>
            <a:off x="541188" y="1510075"/>
            <a:ext cx="2300100" cy="2490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D7E6B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B65"/>
                </a:solidFill>
              </a:rPr>
              <a:t>Activity 2</a:t>
            </a:r>
            <a:endParaRPr sz="2500">
              <a:solidFill>
                <a:srgbClr val="002B65"/>
              </a:solidFill>
            </a:endParaRPr>
          </a:p>
        </p:txBody>
      </p:sp>
      <p:sp>
        <p:nvSpPr>
          <p:cNvPr id="1054" name="Google Shape;1054;p43"/>
          <p:cNvSpPr/>
          <p:nvPr/>
        </p:nvSpPr>
        <p:spPr>
          <a:xfrm>
            <a:off x="3537213" y="2067800"/>
            <a:ext cx="2300100" cy="2490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002B65"/>
                </a:solidFill>
              </a:rPr>
              <a:t>Câu hỏi tìm hiểu</a:t>
            </a:r>
            <a:endParaRPr sz="2500">
              <a:solidFill>
                <a:srgbClr val="002B65"/>
              </a:solidFill>
            </a:endParaRPr>
          </a:p>
        </p:txBody>
      </p:sp>
      <p:sp>
        <p:nvSpPr>
          <p:cNvPr id="1055" name="Google Shape;1055;p43"/>
          <p:cNvSpPr/>
          <p:nvPr/>
        </p:nvSpPr>
        <p:spPr>
          <a:xfrm>
            <a:off x="6533213" y="1510250"/>
            <a:ext cx="2300100" cy="2490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FA8DC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B65"/>
                </a:solidFill>
              </a:rPr>
              <a:t>Key Words</a:t>
            </a:r>
            <a:endParaRPr sz="2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70"/>
          <p:cNvSpPr/>
          <p:nvPr/>
        </p:nvSpPr>
        <p:spPr>
          <a:xfrm>
            <a:off x="2539838" y="602450"/>
            <a:ext cx="3047700" cy="3474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Internal Data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1" name="Google Shape;1581;p70"/>
          <p:cNvSpPr/>
          <p:nvPr/>
        </p:nvSpPr>
        <p:spPr>
          <a:xfrm>
            <a:off x="6056175" y="602450"/>
            <a:ext cx="3013800" cy="3474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External Data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82" name="Google Shape;1582;p70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3" name="Google Shape;1583;p70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Điểm khác nhau giữa Internal và External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4" name="Google Shape;1584;p70"/>
          <p:cNvSpPr/>
          <p:nvPr/>
        </p:nvSpPr>
        <p:spPr>
          <a:xfrm>
            <a:off x="151500" y="602450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002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Tiêu chí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5" name="Google Shape;1585;p70"/>
          <p:cNvSpPr/>
          <p:nvPr/>
        </p:nvSpPr>
        <p:spPr>
          <a:xfrm>
            <a:off x="151500" y="1543981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Nguồn gốc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86" name="Google Shape;1586;p70"/>
          <p:cNvSpPr/>
          <p:nvPr/>
        </p:nvSpPr>
        <p:spPr>
          <a:xfrm>
            <a:off x="151500" y="2485513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Độ kiểm soát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87" name="Google Shape;1587;p70"/>
          <p:cNvSpPr/>
          <p:nvPr/>
        </p:nvSpPr>
        <p:spPr>
          <a:xfrm>
            <a:off x="151500" y="3365552"/>
            <a:ext cx="1919700" cy="4704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Tính cập nhật, chi phí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88" name="Google Shape;1588;p70"/>
          <p:cNvSpPr/>
          <p:nvPr/>
        </p:nvSpPr>
        <p:spPr>
          <a:xfrm>
            <a:off x="151500" y="4368575"/>
            <a:ext cx="1919700" cy="3474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Ứng dụng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89" name="Google Shape;1589;p70"/>
          <p:cNvSpPr/>
          <p:nvPr/>
        </p:nvSpPr>
        <p:spPr>
          <a:xfrm>
            <a:off x="2539838" y="1543963"/>
            <a:ext cx="3047700" cy="347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Từ </a:t>
            </a:r>
            <a:r>
              <a:rPr b="1" lang="en" sz="1200">
                <a:solidFill>
                  <a:srgbClr val="A64D79"/>
                </a:solidFill>
              </a:rPr>
              <a:t>nội bộ</a:t>
            </a:r>
            <a:r>
              <a:rPr lang="en" sz="1200">
                <a:solidFill>
                  <a:srgbClr val="A64D79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doanh nghiệp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590" name="Google Shape;1590;p70"/>
          <p:cNvSpPr/>
          <p:nvPr/>
        </p:nvSpPr>
        <p:spPr>
          <a:xfrm>
            <a:off x="2539850" y="2485500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Doanh nghiệp có </a:t>
            </a:r>
            <a:r>
              <a:rPr b="1" lang="en" sz="1200">
                <a:solidFill>
                  <a:srgbClr val="A64D79"/>
                </a:solidFill>
              </a:rPr>
              <a:t>toàn quyền sở hữu và kiểm soát</a:t>
            </a:r>
            <a:endParaRPr b="1" sz="1200">
              <a:solidFill>
                <a:srgbClr val="A64D79"/>
              </a:solidFill>
            </a:endParaRPr>
          </a:p>
        </p:txBody>
      </p:sp>
      <p:sp>
        <p:nvSpPr>
          <p:cNvPr id="1591" name="Google Shape;1591;p70"/>
          <p:cNvSpPr/>
          <p:nvPr/>
        </p:nvSpPr>
        <p:spPr>
          <a:xfrm>
            <a:off x="2539850" y="3427052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Có thể cập nhật</a:t>
            </a:r>
            <a:r>
              <a:rPr b="1" lang="en" sz="1200">
                <a:solidFill>
                  <a:schemeClr val="dk1"/>
                </a:solidFill>
              </a:rPr>
              <a:t> </a:t>
            </a:r>
            <a:r>
              <a:rPr b="1" lang="en" sz="1200">
                <a:solidFill>
                  <a:srgbClr val="A64D79"/>
                </a:solidFill>
              </a:rPr>
              <a:t>liên tục</a:t>
            </a:r>
            <a:r>
              <a:rPr lang="en" sz="1200">
                <a:solidFill>
                  <a:schemeClr val="dk1"/>
                </a:solidFill>
              </a:rPr>
              <a:t> theo thời gian thực, </a:t>
            </a:r>
            <a:r>
              <a:rPr b="1" lang="en" sz="1200">
                <a:solidFill>
                  <a:srgbClr val="A64D79"/>
                </a:solidFill>
              </a:rPr>
              <a:t>chi phí thấp</a:t>
            </a:r>
            <a:endParaRPr b="1" sz="1200">
              <a:solidFill>
                <a:srgbClr val="A64D79"/>
              </a:solidFill>
            </a:endParaRPr>
          </a:p>
        </p:txBody>
      </p:sp>
      <p:sp>
        <p:nvSpPr>
          <p:cNvPr id="1592" name="Google Shape;1592;p70"/>
          <p:cNvSpPr/>
          <p:nvPr/>
        </p:nvSpPr>
        <p:spPr>
          <a:xfrm>
            <a:off x="2539850" y="4368600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5A6BD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A64D79"/>
                </a:solidFill>
              </a:rPr>
              <a:t>Phân tích</a:t>
            </a:r>
            <a:r>
              <a:rPr lang="en" sz="1200">
                <a:solidFill>
                  <a:srgbClr val="A64D79"/>
                </a:solidFill>
              </a:rPr>
              <a:t> </a:t>
            </a:r>
            <a:r>
              <a:rPr b="1" lang="en" sz="1200">
                <a:solidFill>
                  <a:srgbClr val="A64D79"/>
                </a:solidFill>
              </a:rPr>
              <a:t>hiệu suất</a:t>
            </a:r>
            <a:r>
              <a:rPr lang="en" sz="1200">
                <a:solidFill>
                  <a:srgbClr val="A64D79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nội bộ, </a:t>
            </a:r>
            <a:r>
              <a:rPr b="1" lang="en" sz="1200">
                <a:solidFill>
                  <a:srgbClr val="A64D79"/>
                </a:solidFill>
              </a:rPr>
              <a:t>tối ưu vận hành</a:t>
            </a:r>
            <a:endParaRPr b="1" sz="1200">
              <a:solidFill>
                <a:srgbClr val="A64D79"/>
              </a:solidFill>
            </a:endParaRPr>
          </a:p>
        </p:txBody>
      </p:sp>
      <p:sp>
        <p:nvSpPr>
          <p:cNvPr id="1593" name="Google Shape;1593;p70"/>
          <p:cNvSpPr/>
          <p:nvPr/>
        </p:nvSpPr>
        <p:spPr>
          <a:xfrm>
            <a:off x="6039213" y="1543963"/>
            <a:ext cx="3047700" cy="347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Từ </a:t>
            </a:r>
            <a:r>
              <a:rPr b="1" lang="en" sz="1200">
                <a:solidFill>
                  <a:srgbClr val="DD7E6B"/>
                </a:solidFill>
              </a:rPr>
              <a:t>bên ngoài</a:t>
            </a:r>
            <a:r>
              <a:rPr lang="en" sz="1200">
                <a:solidFill>
                  <a:schemeClr val="dk1"/>
                </a:solidFill>
              </a:rPr>
              <a:t> doanh nghiệp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594" name="Google Shape;1594;p70"/>
          <p:cNvSpPr/>
          <p:nvPr/>
        </p:nvSpPr>
        <p:spPr>
          <a:xfrm>
            <a:off x="6039225" y="2485500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Doanh nghiệp </a:t>
            </a:r>
            <a:r>
              <a:rPr b="1" lang="en" sz="1200">
                <a:solidFill>
                  <a:srgbClr val="DD7E6B"/>
                </a:solidFill>
              </a:rPr>
              <a:t>không kiểm soát trực tiếp</a:t>
            </a:r>
            <a:endParaRPr b="1" sz="1200">
              <a:solidFill>
                <a:srgbClr val="DD7E6B"/>
              </a:solidFill>
            </a:endParaRPr>
          </a:p>
        </p:txBody>
      </p:sp>
      <p:sp>
        <p:nvSpPr>
          <p:cNvPr id="1595" name="Google Shape;1595;p70"/>
          <p:cNvSpPr/>
          <p:nvPr/>
        </p:nvSpPr>
        <p:spPr>
          <a:xfrm>
            <a:off x="6039225" y="3427052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Có thể bị </a:t>
            </a:r>
            <a:r>
              <a:rPr b="1" lang="en" sz="1200">
                <a:solidFill>
                  <a:srgbClr val="DD7E6B"/>
                </a:solidFill>
              </a:rPr>
              <a:t>chậm trễ</a:t>
            </a:r>
            <a:r>
              <a:rPr lang="en" sz="1200">
                <a:solidFill>
                  <a:schemeClr val="dk1"/>
                </a:solidFill>
              </a:rPr>
              <a:t> tùy thuộc vào nguồn cung cấp; có thể </a:t>
            </a:r>
            <a:r>
              <a:rPr b="1" lang="en" sz="1200">
                <a:solidFill>
                  <a:srgbClr val="DD7E6B"/>
                </a:solidFill>
              </a:rPr>
              <a:t>cần mua hoặc thuê.</a:t>
            </a:r>
            <a:endParaRPr b="1" sz="1200">
              <a:solidFill>
                <a:srgbClr val="DD7E6B"/>
              </a:solidFill>
            </a:endParaRPr>
          </a:p>
        </p:txBody>
      </p:sp>
      <p:sp>
        <p:nvSpPr>
          <p:cNvPr id="1596" name="Google Shape;1596;p70"/>
          <p:cNvSpPr/>
          <p:nvPr/>
        </p:nvSpPr>
        <p:spPr>
          <a:xfrm>
            <a:off x="6039225" y="4368600"/>
            <a:ext cx="3047700" cy="400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E6B8A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D7E6B"/>
                </a:solidFill>
              </a:rPr>
              <a:t>Đánh giá thị trường, dự báo xu hướng</a:t>
            </a:r>
            <a:endParaRPr b="1" sz="1200">
              <a:solidFill>
                <a:srgbClr val="DD7E6B"/>
              </a:solidFill>
            </a:endParaRPr>
          </a:p>
        </p:txBody>
      </p:sp>
      <p:cxnSp>
        <p:nvCxnSpPr>
          <p:cNvPr id="1597" name="Google Shape;1597;p70"/>
          <p:cNvCxnSpPr/>
          <p:nvPr/>
        </p:nvCxnSpPr>
        <p:spPr>
          <a:xfrm>
            <a:off x="2324500" y="752425"/>
            <a:ext cx="0" cy="41118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70"/>
          <p:cNvCxnSpPr/>
          <p:nvPr/>
        </p:nvCxnSpPr>
        <p:spPr>
          <a:xfrm>
            <a:off x="5852675" y="752425"/>
            <a:ext cx="0" cy="411180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3" name="Google Shape;1603;p71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4" name="Google Shape;1604;p71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CDC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5" name="Google Shape;1605;p71"/>
          <p:cNvSpPr/>
          <p:nvPr/>
        </p:nvSpPr>
        <p:spPr>
          <a:xfrm>
            <a:off x="73975" y="5455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6" name="Google Shape;1606;p71"/>
          <p:cNvSpPr txBox="1"/>
          <p:nvPr/>
        </p:nvSpPr>
        <p:spPr>
          <a:xfrm>
            <a:off x="586763" y="1079725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Theo dõi &amp; xác định </a:t>
            </a:r>
            <a:r>
              <a:rPr b="1" lang="en" sz="1100">
                <a:solidFill>
                  <a:srgbClr val="DD7E6B"/>
                </a:solidFill>
              </a:rPr>
              <a:t>thay đổi dữ liệu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607" name="Google Shape;160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75" y="1079725"/>
            <a:ext cx="452724" cy="452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71"/>
          <p:cNvSpPr txBox="1"/>
          <p:nvPr/>
        </p:nvSpPr>
        <p:spPr>
          <a:xfrm>
            <a:off x="556713" y="1664300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Đảm bảo </a:t>
            </a:r>
            <a:r>
              <a:rPr b="1" lang="en" sz="1100">
                <a:solidFill>
                  <a:srgbClr val="DD7E6B"/>
                </a:solidFill>
              </a:rPr>
              <a:t>toàn vẹn</a:t>
            </a:r>
            <a:r>
              <a:rPr lang="en" sz="1100">
                <a:solidFill>
                  <a:schemeClr val="dk1"/>
                </a:solidFill>
              </a:rPr>
              <a:t> &amp; </a:t>
            </a:r>
            <a:r>
              <a:rPr b="1" lang="en" sz="1100">
                <a:solidFill>
                  <a:srgbClr val="DD7E6B"/>
                </a:solidFill>
              </a:rPr>
              <a:t>nhất quán</a:t>
            </a:r>
            <a:r>
              <a:rPr lang="en" sz="1100">
                <a:solidFill>
                  <a:schemeClr val="dk1"/>
                </a:solidFill>
              </a:rPr>
              <a:t> dữ liệu</a:t>
            </a:r>
            <a:endParaRPr sz="1100"/>
          </a:p>
        </p:txBody>
      </p:sp>
      <p:pic>
        <p:nvPicPr>
          <p:cNvPr id="1609" name="Google Shape;160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64" y="1664300"/>
            <a:ext cx="452724" cy="4527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0" name="Google Shape;1610;p71"/>
          <p:cNvCxnSpPr/>
          <p:nvPr/>
        </p:nvCxnSpPr>
        <p:spPr>
          <a:xfrm>
            <a:off x="31963" y="2367450"/>
            <a:ext cx="10437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11" name="Google Shape;1611;p71"/>
          <p:cNvSpPr/>
          <p:nvPr/>
        </p:nvSpPr>
        <p:spPr>
          <a:xfrm>
            <a:off x="1096875" y="2208900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71"/>
          <p:cNvSpPr/>
          <p:nvPr/>
        </p:nvSpPr>
        <p:spPr>
          <a:xfrm>
            <a:off x="122200" y="2547400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Lợi ích 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3" name="Google Shape;1613;p71"/>
          <p:cNvSpPr txBox="1"/>
          <p:nvPr/>
        </p:nvSpPr>
        <p:spPr>
          <a:xfrm>
            <a:off x="586763" y="2985900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Đồng bộ</a:t>
            </a:r>
            <a:r>
              <a:rPr lang="en" sz="1100">
                <a:solidFill>
                  <a:schemeClr val="dk1"/>
                </a:solidFill>
              </a:rPr>
              <a:t> dữ liệu theo </a:t>
            </a:r>
            <a:r>
              <a:rPr b="1" lang="en" sz="1100">
                <a:solidFill>
                  <a:srgbClr val="DD7E6B"/>
                </a:solidFill>
              </a:rPr>
              <a:t>thời gian thực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14" name="Google Shape;1614;p71"/>
          <p:cNvSpPr txBox="1"/>
          <p:nvPr/>
        </p:nvSpPr>
        <p:spPr>
          <a:xfrm>
            <a:off x="586763" y="3724963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Tích hợp</a:t>
            </a:r>
            <a:r>
              <a:rPr lang="en" sz="1100">
                <a:solidFill>
                  <a:schemeClr val="dk1"/>
                </a:solidFill>
              </a:rPr>
              <a:t> dữ liệu hiệu quả, </a:t>
            </a:r>
            <a:r>
              <a:rPr b="1" lang="en" sz="1100">
                <a:solidFill>
                  <a:srgbClr val="DD7E6B"/>
                </a:solidFill>
              </a:rPr>
              <a:t>giảm tải hệ thống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15" name="Google Shape;1615;p71"/>
          <p:cNvSpPr txBox="1"/>
          <p:nvPr/>
        </p:nvSpPr>
        <p:spPr>
          <a:xfrm>
            <a:off x="586763" y="4464025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Hỗ trợ </a:t>
            </a:r>
            <a:r>
              <a:rPr b="1" lang="en" sz="1100">
                <a:solidFill>
                  <a:srgbClr val="DD7E6B"/>
                </a:solidFill>
              </a:rPr>
              <a:t>phân tích</a:t>
            </a:r>
            <a:r>
              <a:rPr lang="en" sz="1100">
                <a:solidFill>
                  <a:schemeClr val="dk1"/>
                </a:solidFill>
              </a:rPr>
              <a:t> &amp; </a:t>
            </a:r>
            <a:r>
              <a:rPr b="1" lang="en" sz="1100">
                <a:solidFill>
                  <a:srgbClr val="DD7E6B"/>
                </a:solidFill>
              </a:rPr>
              <a:t>ra quyết định</a:t>
            </a:r>
            <a:r>
              <a:rPr lang="en" sz="1100">
                <a:solidFill>
                  <a:schemeClr val="dk1"/>
                </a:solidFill>
              </a:rPr>
              <a:t> nhanh chóng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616" name="Google Shape;1616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75" y="3021138"/>
            <a:ext cx="452724" cy="4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7" name="Google Shape;1617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975" y="3787025"/>
            <a:ext cx="452724" cy="4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8" name="Google Shape;1618;p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2200" y="4464025"/>
            <a:ext cx="452725" cy="4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9" name="Google Shape;1619;p71"/>
          <p:cNvSpPr/>
          <p:nvPr/>
        </p:nvSpPr>
        <p:spPr>
          <a:xfrm flipH="1" rot="-5400000">
            <a:off x="2817925" y="1302075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0" name="Google Shape;1620;p71"/>
          <p:cNvCxnSpPr/>
          <p:nvPr/>
        </p:nvCxnSpPr>
        <p:spPr>
          <a:xfrm>
            <a:off x="3276225" y="582550"/>
            <a:ext cx="1200" cy="431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21" name="Google Shape;1621;p71"/>
          <p:cNvCxnSpPr/>
          <p:nvPr/>
        </p:nvCxnSpPr>
        <p:spPr>
          <a:xfrm>
            <a:off x="2162425" y="2365800"/>
            <a:ext cx="70146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22" name="Google Shape;1622;p71"/>
          <p:cNvSpPr/>
          <p:nvPr/>
        </p:nvSpPr>
        <p:spPr>
          <a:xfrm>
            <a:off x="3827400" y="545575"/>
            <a:ext cx="50730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Phương pháp thực hiện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3" name="Google Shape;1623;p71"/>
          <p:cNvSpPr txBox="1"/>
          <p:nvPr/>
        </p:nvSpPr>
        <p:spPr>
          <a:xfrm>
            <a:off x="3552425" y="1544325"/>
            <a:ext cx="1251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Dấu thời gian</a:t>
            </a:r>
            <a:r>
              <a:rPr b="1"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Ghi lại thời điểm thay đổi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24" name="Google Shape;1624;p71"/>
          <p:cNvSpPr txBox="1"/>
          <p:nvPr/>
        </p:nvSpPr>
        <p:spPr>
          <a:xfrm>
            <a:off x="4950258" y="1544325"/>
            <a:ext cx="1251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Số phiên bản </a:t>
            </a:r>
            <a:r>
              <a:rPr lang="en" sz="1100">
                <a:solidFill>
                  <a:schemeClr val="dk1"/>
                </a:solidFill>
              </a:rPr>
              <a:t>Tăng phiên bản khi có thay đổi</a:t>
            </a:r>
            <a:endParaRPr sz="1100">
              <a:solidFill>
                <a:srgbClr val="DD7E6B"/>
              </a:solidFill>
            </a:endParaRPr>
          </a:p>
        </p:txBody>
      </p:sp>
      <p:sp>
        <p:nvSpPr>
          <p:cNvPr id="1625" name="Google Shape;1625;p71"/>
          <p:cNvSpPr txBox="1"/>
          <p:nvPr/>
        </p:nvSpPr>
        <p:spPr>
          <a:xfrm>
            <a:off x="6348092" y="1544325"/>
            <a:ext cx="1251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Triggers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Ghi lại thay đổi vào bảng hàng đợi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26" name="Google Shape;1626;p71"/>
          <p:cNvSpPr txBox="1"/>
          <p:nvPr/>
        </p:nvSpPr>
        <p:spPr>
          <a:xfrm>
            <a:off x="7745925" y="1544325"/>
            <a:ext cx="1251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Log giao dịch</a:t>
            </a:r>
            <a:r>
              <a:rPr lang="en" sz="1100">
                <a:solidFill>
                  <a:schemeClr val="dk1"/>
                </a:solidFill>
              </a:rPr>
              <a:t> Phân tích log để xác định thay đổi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627" name="Google Shape;1627;p7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27390" y="1044488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8" name="Google Shape;1628;p7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89415" y="1133600"/>
            <a:ext cx="452724" cy="4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9" name="Google Shape;1629;p7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613176" y="1098350"/>
            <a:ext cx="523200" cy="523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0" name="Google Shape;1630;p7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006092" y="1098363"/>
            <a:ext cx="523200" cy="52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1" name="Google Shape;1631;p71"/>
          <p:cNvCxnSpPr/>
          <p:nvPr/>
        </p:nvCxnSpPr>
        <p:spPr>
          <a:xfrm flipH="1">
            <a:off x="3281375" y="2548575"/>
            <a:ext cx="900" cy="24702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32" name="Google Shape;1632;p71"/>
          <p:cNvSpPr/>
          <p:nvPr/>
        </p:nvSpPr>
        <p:spPr>
          <a:xfrm>
            <a:off x="3827400" y="2547400"/>
            <a:ext cx="50730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Thách thức khi triển khai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3" name="Google Shape;1633;p71"/>
          <p:cNvSpPr txBox="1"/>
          <p:nvPr/>
        </p:nvSpPr>
        <p:spPr>
          <a:xfrm>
            <a:off x="4441687" y="3290513"/>
            <a:ext cx="194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Thiết lập phức tạp, phụ thuộc hệ thống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34" name="Google Shape;1634;p71"/>
          <p:cNvSpPr txBox="1"/>
          <p:nvPr/>
        </p:nvSpPr>
        <p:spPr>
          <a:xfrm>
            <a:off x="7005475" y="3265938"/>
            <a:ext cx="177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Ảnh hưởng hiệu suất nếu không tối ưu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35" name="Google Shape;1635;p71"/>
          <p:cNvSpPr txBox="1"/>
          <p:nvPr/>
        </p:nvSpPr>
        <p:spPr>
          <a:xfrm>
            <a:off x="4399350" y="4239750"/>
            <a:ext cx="185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Khó khăn với dữ liệu lớn, cần hạ tầng mạnh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636" name="Google Shape;1636;p7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802325" y="3264512"/>
            <a:ext cx="523200" cy="526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7" name="Google Shape;1637;p7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827401" y="4209388"/>
            <a:ext cx="523198" cy="601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8" name="Google Shape;1638;p7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471312" y="3325763"/>
            <a:ext cx="452724" cy="452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9" name="Google Shape;1639;p71"/>
          <p:cNvCxnSpPr/>
          <p:nvPr/>
        </p:nvCxnSpPr>
        <p:spPr>
          <a:xfrm>
            <a:off x="3254875" y="1805625"/>
            <a:ext cx="1200" cy="431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4" name="Google Shape;1644;p72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5" name="Google Shape;1645;p72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</a:t>
            </a: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Materialized View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6" name="Google Shape;1646;p72"/>
          <p:cNvSpPr/>
          <p:nvPr/>
        </p:nvSpPr>
        <p:spPr>
          <a:xfrm>
            <a:off x="73975" y="5455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7" name="Google Shape;1647;p72"/>
          <p:cNvSpPr txBox="1"/>
          <p:nvPr/>
        </p:nvSpPr>
        <p:spPr>
          <a:xfrm>
            <a:off x="586763" y="1079725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Lưu trữ kết quả </a:t>
            </a:r>
            <a:r>
              <a:rPr b="1" lang="en" sz="1100">
                <a:solidFill>
                  <a:srgbClr val="DD7E6B"/>
                </a:solidFill>
              </a:rPr>
              <a:t>truy vấn SQL </a:t>
            </a:r>
            <a:r>
              <a:rPr lang="en" sz="1100">
                <a:solidFill>
                  <a:schemeClr val="dk1"/>
                </a:solidFill>
              </a:rPr>
              <a:t>dưới </a:t>
            </a:r>
            <a:r>
              <a:rPr b="1" lang="en" sz="1100">
                <a:solidFill>
                  <a:srgbClr val="DD7E6B"/>
                </a:solidFill>
              </a:rPr>
              <a:t>dạng bảng vật lý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48" name="Google Shape;1648;p72"/>
          <p:cNvSpPr txBox="1"/>
          <p:nvPr/>
        </p:nvSpPr>
        <p:spPr>
          <a:xfrm>
            <a:off x="556713" y="1664300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So với </a:t>
            </a:r>
            <a:r>
              <a:rPr b="1" lang="en" sz="1100">
                <a:solidFill>
                  <a:srgbClr val="DD7E6B"/>
                </a:solidFill>
              </a:rPr>
              <a:t>View thông thường</a:t>
            </a:r>
            <a:r>
              <a:rPr lang="en" sz="1100">
                <a:solidFill>
                  <a:schemeClr val="dk1"/>
                </a:solidFill>
              </a:rPr>
              <a:t>: MV giữ lại dữ liệu,</a:t>
            </a:r>
            <a:r>
              <a:rPr b="1" lang="en" sz="1100">
                <a:solidFill>
                  <a:srgbClr val="DD7E6B"/>
                </a:solidFill>
              </a:rPr>
              <a:t> tăng tốc truy xuất</a:t>
            </a:r>
            <a:endParaRPr b="1" sz="1100">
              <a:solidFill>
                <a:srgbClr val="DD7E6B"/>
              </a:solidFill>
            </a:endParaRPr>
          </a:p>
        </p:txBody>
      </p:sp>
      <p:cxnSp>
        <p:nvCxnSpPr>
          <p:cNvPr id="1649" name="Google Shape;1649;p72"/>
          <p:cNvCxnSpPr/>
          <p:nvPr/>
        </p:nvCxnSpPr>
        <p:spPr>
          <a:xfrm>
            <a:off x="31963" y="2367450"/>
            <a:ext cx="10437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50" name="Google Shape;1650;p72"/>
          <p:cNvSpPr/>
          <p:nvPr/>
        </p:nvSpPr>
        <p:spPr>
          <a:xfrm>
            <a:off x="1096875" y="2208900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72"/>
          <p:cNvSpPr/>
          <p:nvPr/>
        </p:nvSpPr>
        <p:spPr>
          <a:xfrm>
            <a:off x="122200" y="2547400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Đặc điểm chính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2" name="Google Shape;1652;p72"/>
          <p:cNvSpPr txBox="1"/>
          <p:nvPr/>
        </p:nvSpPr>
        <p:spPr>
          <a:xfrm>
            <a:off x="586763" y="2985900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Lưu trữ vật lý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– Truy xuất nhanh hơn so với View ảo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53" name="Google Shape;1653;p72"/>
          <p:cNvSpPr txBox="1"/>
          <p:nvPr/>
        </p:nvSpPr>
        <p:spPr>
          <a:xfrm>
            <a:off x="586763" y="3724963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Tiêu tốn không gian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– Yêu cầu thêm bộ nhớ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54" name="Google Shape;1654;p72"/>
          <p:cNvSpPr txBox="1"/>
          <p:nvPr/>
        </p:nvSpPr>
        <p:spPr>
          <a:xfrm>
            <a:off x="586763" y="4464025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Cần làm mới dữ liệu</a:t>
            </a:r>
            <a:r>
              <a:rPr lang="en" sz="1100">
                <a:solidFill>
                  <a:schemeClr val="dk1"/>
                </a:solidFill>
              </a:rPr>
              <a:t> – Tránh lỗi thời, cập nhật theo lịch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55" name="Google Shape;1655;p72"/>
          <p:cNvSpPr/>
          <p:nvPr/>
        </p:nvSpPr>
        <p:spPr>
          <a:xfrm flipH="1" rot="-5400000">
            <a:off x="2817925" y="1302075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6" name="Google Shape;1656;p72"/>
          <p:cNvCxnSpPr/>
          <p:nvPr/>
        </p:nvCxnSpPr>
        <p:spPr>
          <a:xfrm>
            <a:off x="3276225" y="582550"/>
            <a:ext cx="1200" cy="431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72"/>
          <p:cNvCxnSpPr/>
          <p:nvPr/>
        </p:nvCxnSpPr>
        <p:spPr>
          <a:xfrm>
            <a:off x="2036375" y="2396525"/>
            <a:ext cx="71163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58" name="Google Shape;1658;p72"/>
          <p:cNvSpPr txBox="1"/>
          <p:nvPr/>
        </p:nvSpPr>
        <p:spPr>
          <a:xfrm>
            <a:off x="3552425" y="1432188"/>
            <a:ext cx="1251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Tăng tốc độ truy vấn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Dữ liệu không cần tính toán lại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59" name="Google Shape;1659;p72"/>
          <p:cNvSpPr txBox="1"/>
          <p:nvPr/>
        </p:nvSpPr>
        <p:spPr>
          <a:xfrm>
            <a:off x="4762037" y="1434213"/>
            <a:ext cx="143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Giảm tải hệ thống </a:t>
            </a:r>
            <a:endParaRPr b="1"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Hạn chế truy vấn trực tiếp vào bảng gốc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60" name="Google Shape;1660;p72"/>
          <p:cNvSpPr txBox="1"/>
          <p:nvPr/>
        </p:nvSpPr>
        <p:spPr>
          <a:xfrm>
            <a:off x="6348101" y="1432188"/>
            <a:ext cx="143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Cập nhật dữ </a:t>
            </a:r>
            <a:r>
              <a:rPr b="1" lang="en" sz="1100">
                <a:solidFill>
                  <a:srgbClr val="E06666"/>
                </a:solidFill>
              </a:rPr>
              <a:t>liệu</a:t>
            </a:r>
            <a:r>
              <a:rPr lang="en" sz="1100">
                <a:solidFill>
                  <a:srgbClr val="E06666"/>
                </a:solidFill>
              </a:rPr>
              <a:t> </a:t>
            </a:r>
            <a:endParaRPr sz="11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Cần cơ chế làm mới để duy trì tính chính xác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61" name="Google Shape;1661;p72"/>
          <p:cNvSpPr txBox="1"/>
          <p:nvPr/>
        </p:nvSpPr>
        <p:spPr>
          <a:xfrm>
            <a:off x="7745925" y="1432200"/>
            <a:ext cx="1617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Tiêu tốn tài nguyên </a:t>
            </a:r>
            <a:endParaRPr b="1" sz="11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Cần cân nhắc không gian lưu trữ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662" name="Google Shape;166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390" y="932350"/>
            <a:ext cx="523200" cy="5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72"/>
          <p:cNvSpPr/>
          <p:nvPr/>
        </p:nvSpPr>
        <p:spPr>
          <a:xfrm>
            <a:off x="3951300" y="2547400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Ứng dụng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4" name="Google Shape;1664;p72"/>
          <p:cNvSpPr txBox="1"/>
          <p:nvPr/>
        </p:nvSpPr>
        <p:spPr>
          <a:xfrm>
            <a:off x="4103175" y="3167625"/>
            <a:ext cx="2003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Báo cáo &amp; phân tích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Cung cấp dữ liệu tổng hợp sẵn, giảm thời gian truy vấn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65" name="Google Shape;1665;p72"/>
          <p:cNvSpPr txBox="1"/>
          <p:nvPr/>
        </p:nvSpPr>
        <p:spPr>
          <a:xfrm>
            <a:off x="6912250" y="2997800"/>
            <a:ext cx="2172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Lên kế hoạch làm mới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– Cân bằng giữa độ chính xác &amp; hiệu suất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66" name="Google Shape;1666;p72"/>
          <p:cNvSpPr txBox="1"/>
          <p:nvPr/>
        </p:nvSpPr>
        <p:spPr>
          <a:xfrm>
            <a:off x="4103175" y="4017175"/>
            <a:ext cx="21174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Kho dữ liệu (</a:t>
            </a:r>
            <a:r>
              <a:rPr b="1" lang="en" sz="1100">
                <a:solidFill>
                  <a:srgbClr val="DD7E6B"/>
                </a:solidFill>
              </a:rPr>
              <a:t>Data Warehouse</a:t>
            </a:r>
            <a:r>
              <a:rPr b="1" lang="en" sz="1100">
                <a:solidFill>
                  <a:srgbClr val="DD7E6B"/>
                </a:solidFill>
              </a:rPr>
              <a:t>)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Hỗ trợ truy vấn phân tích mà không ảnh hưởng hệ thống chính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667" name="Google Shape;166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88" y="1134438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8" name="Google Shape;1668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88" y="1750938"/>
            <a:ext cx="452724" cy="4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191" y="3044450"/>
            <a:ext cx="452726" cy="452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0" name="Google Shape;1670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2215" y="3760213"/>
            <a:ext cx="452702" cy="45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1" name="Google Shape;1671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2225" y="4476200"/>
            <a:ext cx="452700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2" name="Google Shape;1672;p72"/>
          <p:cNvSpPr/>
          <p:nvPr/>
        </p:nvSpPr>
        <p:spPr>
          <a:xfrm>
            <a:off x="3997600" y="545575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Ưu điểm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3" name="Google Shape;1673;p72"/>
          <p:cNvSpPr/>
          <p:nvPr/>
        </p:nvSpPr>
        <p:spPr>
          <a:xfrm>
            <a:off x="6613175" y="545575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Thách thức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4" name="Google Shape;1674;p7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89426" y="941988"/>
            <a:ext cx="452726" cy="45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5" name="Google Shape;1675;p7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47473" y="1008050"/>
            <a:ext cx="452726" cy="41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6" name="Google Shape;1676;p7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206876" y="967600"/>
            <a:ext cx="452700" cy="45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7" name="Google Shape;1677;p72"/>
          <p:cNvCxnSpPr/>
          <p:nvPr/>
        </p:nvCxnSpPr>
        <p:spPr>
          <a:xfrm>
            <a:off x="6220475" y="862675"/>
            <a:ext cx="0" cy="1359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78" name="Google Shape;1678;p72"/>
          <p:cNvSpPr/>
          <p:nvPr/>
        </p:nvSpPr>
        <p:spPr>
          <a:xfrm>
            <a:off x="6613175" y="2547400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Lưu ý khi sử dụng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79" name="Google Shape;1679;p72"/>
          <p:cNvCxnSpPr/>
          <p:nvPr/>
        </p:nvCxnSpPr>
        <p:spPr>
          <a:xfrm>
            <a:off x="6220475" y="2685050"/>
            <a:ext cx="0" cy="2343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680" name="Google Shape;1680;p7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3438880" y="3276050"/>
            <a:ext cx="523200" cy="523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1" name="Google Shape;1681;p7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16025" y="4210800"/>
            <a:ext cx="687149" cy="52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2" name="Google Shape;1682;p72"/>
          <p:cNvSpPr txBox="1"/>
          <p:nvPr/>
        </p:nvSpPr>
        <p:spPr>
          <a:xfrm>
            <a:off x="6912250" y="3760225"/>
            <a:ext cx="2172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Quản lý không gian lưu trữ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– Tránh ảnh hưởng tiêu cực đến hệ thống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83" name="Google Shape;1683;p72"/>
          <p:cNvSpPr txBox="1"/>
          <p:nvPr/>
        </p:nvSpPr>
        <p:spPr>
          <a:xfrm>
            <a:off x="6944275" y="4522650"/>
            <a:ext cx="217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Đánh giá hiệu quả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– Xem xét chi phí lưu trữ so với lợi ích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684" name="Google Shape;1684;p7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340000" y="3117800"/>
            <a:ext cx="452724" cy="4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7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6391750" y="3823825"/>
            <a:ext cx="452726" cy="45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6" name="Google Shape;1686;p72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459527" y="4476188"/>
            <a:ext cx="452726" cy="452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7" name="Google Shape;1687;p72"/>
          <p:cNvCxnSpPr/>
          <p:nvPr/>
        </p:nvCxnSpPr>
        <p:spPr>
          <a:xfrm>
            <a:off x="3297275" y="2685050"/>
            <a:ext cx="0" cy="2343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2" name="Google Shape;1692;p73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3" name="Google Shape;1693;p73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Databricks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4" name="Google Shape;1694;p73"/>
          <p:cNvSpPr txBox="1"/>
          <p:nvPr/>
        </p:nvSpPr>
        <p:spPr>
          <a:xfrm>
            <a:off x="198150" y="400200"/>
            <a:ext cx="8747700" cy="880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Giải pháp </a:t>
            </a:r>
            <a:r>
              <a:rPr b="1" lang="en" sz="1100">
                <a:solidFill>
                  <a:schemeClr val="dk1"/>
                </a:solidFill>
              </a:rPr>
              <a:t>quản lý &amp; phân tích dữ liệu</a:t>
            </a:r>
            <a:r>
              <a:rPr lang="en" sz="1100">
                <a:solidFill>
                  <a:schemeClr val="dk1"/>
                </a:solidFill>
              </a:rPr>
              <a:t> trên đám mây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Hỗ trợ đa nền tảng</a:t>
            </a:r>
            <a:r>
              <a:rPr lang="en" sz="1100">
                <a:solidFill>
                  <a:schemeClr val="dk1"/>
                </a:solidFill>
              </a:rPr>
              <a:t>: Azure, AWS, Google Cloud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Xử lý dữ liệu quy mô lớn</a:t>
            </a:r>
            <a:r>
              <a:rPr lang="en" sz="1100">
                <a:solidFill>
                  <a:schemeClr val="dk1"/>
                </a:solidFill>
              </a:rPr>
              <a:t>, tối ưu hiệu suất &amp; chi phí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95" name="Google Shape;1695;p73"/>
          <p:cNvCxnSpPr/>
          <p:nvPr/>
        </p:nvCxnSpPr>
        <p:spPr>
          <a:xfrm>
            <a:off x="4572000" y="1401375"/>
            <a:ext cx="0" cy="37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96" name="Google Shape;1696;p73"/>
          <p:cNvSpPr/>
          <p:nvPr/>
        </p:nvSpPr>
        <p:spPr>
          <a:xfrm>
            <a:off x="198150" y="1401375"/>
            <a:ext cx="42249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Các thành phần chính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7" name="Google Shape;1697;p73"/>
          <p:cNvSpPr/>
          <p:nvPr/>
        </p:nvSpPr>
        <p:spPr>
          <a:xfrm>
            <a:off x="4720950" y="1401375"/>
            <a:ext cx="42249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Tính năng nổi bật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8" name="Google Shape;1698;p73"/>
          <p:cNvSpPr txBox="1"/>
          <p:nvPr/>
        </p:nvSpPr>
        <p:spPr>
          <a:xfrm>
            <a:off x="303875" y="2167825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Databases &amp; Tables</a:t>
            </a:r>
            <a:r>
              <a:rPr lang="en" sz="1100">
                <a:solidFill>
                  <a:schemeClr val="dk1"/>
                </a:solidFill>
              </a:rPr>
              <a:t> Quản lý dữ liệu theo bảng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699" name="Google Shape;1699;p73"/>
          <p:cNvSpPr txBox="1"/>
          <p:nvPr/>
        </p:nvSpPr>
        <p:spPr>
          <a:xfrm>
            <a:off x="2591175" y="2167825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Notebook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Môi trường viết mã đa ngôn ngữ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00" name="Google Shape;1700;p73"/>
          <p:cNvSpPr txBox="1"/>
          <p:nvPr/>
        </p:nvSpPr>
        <p:spPr>
          <a:xfrm>
            <a:off x="303875" y="3309875"/>
            <a:ext cx="159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Libraries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Hỗ trợ thư viện Spark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01" name="Google Shape;1701;p73"/>
          <p:cNvSpPr txBox="1"/>
          <p:nvPr/>
        </p:nvSpPr>
        <p:spPr>
          <a:xfrm>
            <a:off x="2591175" y="3251700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Workspace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Quản lý tài nguyên &amp; bảng điều khiển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02" name="Google Shape;1702;p73"/>
          <p:cNvSpPr txBox="1"/>
          <p:nvPr/>
        </p:nvSpPr>
        <p:spPr>
          <a:xfrm>
            <a:off x="303875" y="4450800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Jobs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Tự động hóa thực thi notebook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03" name="Google Shape;1703;p73"/>
          <p:cNvSpPr txBox="1"/>
          <p:nvPr/>
        </p:nvSpPr>
        <p:spPr>
          <a:xfrm>
            <a:off x="2591175" y="4450800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Cluster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Cụm Spark để xử lý dữ liệu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704" name="Google Shape;170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700" y="183885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5" name="Google Shape;1705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049" y="2953475"/>
            <a:ext cx="544751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6" name="Google Shape;1706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325" y="406810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9000" y="1838838"/>
            <a:ext cx="368174" cy="3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8" name="Google Shape;1708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9001" y="2884538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32988" y="406810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0" name="Google Shape;1710;p73"/>
          <p:cNvSpPr txBox="1"/>
          <p:nvPr/>
        </p:nvSpPr>
        <p:spPr>
          <a:xfrm>
            <a:off x="4720950" y="2167825"/>
            <a:ext cx="1764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Databricks Production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Triển khai &amp; quản lý quy trình làm việc Spark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11" name="Google Shape;1711;p73"/>
          <p:cNvSpPr txBox="1"/>
          <p:nvPr/>
        </p:nvSpPr>
        <p:spPr>
          <a:xfrm>
            <a:off x="7181900" y="2167825"/>
            <a:ext cx="1590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Tự động hóa tác vụ</a:t>
            </a:r>
            <a:r>
              <a:rPr lang="en" sz="1100">
                <a:solidFill>
                  <a:srgbClr val="FF9900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Tránh lỗi, giảm thời gian triển khai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12" name="Google Shape;1712;p73"/>
          <p:cNvSpPr txBox="1"/>
          <p:nvPr/>
        </p:nvSpPr>
        <p:spPr>
          <a:xfrm>
            <a:off x="4803475" y="3309875"/>
            <a:ext cx="1764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Interactive Workspace </a:t>
            </a:r>
            <a:r>
              <a:rPr lang="en" sz="1100">
                <a:solidFill>
                  <a:schemeClr val="dk1"/>
                </a:solidFill>
              </a:rPr>
              <a:t>Làm việc nhóm trên notebook, theo dõi thay đổi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13" name="Google Shape;1713;p73"/>
          <p:cNvSpPr txBox="1"/>
          <p:nvPr/>
        </p:nvSpPr>
        <p:spPr>
          <a:xfrm>
            <a:off x="7181900" y="3251700"/>
            <a:ext cx="1819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Bảo mật tích hợp</a:t>
            </a:r>
            <a:endParaRPr b="1"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Kiểm soát truy cập, tuân thủ tiêu chuẩn bảo mật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14" name="Google Shape;1714;p73"/>
          <p:cNvSpPr txBox="1"/>
          <p:nvPr/>
        </p:nvSpPr>
        <p:spPr>
          <a:xfrm>
            <a:off x="4878475" y="4450800"/>
            <a:ext cx="1819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Databricks Workspace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Không gian thao tác &amp; môi trường sản xuất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15" name="Google Shape;1715;p73"/>
          <p:cNvSpPr txBox="1"/>
          <p:nvPr/>
        </p:nvSpPr>
        <p:spPr>
          <a:xfrm>
            <a:off x="7181900" y="4450800"/>
            <a:ext cx="1764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Quản lý hạ tầng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Đơn giản hóa triển khai &amp; quản lý cụm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716" name="Google Shape;1716;p7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05290" y="1880400"/>
            <a:ext cx="563722" cy="31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7" name="Google Shape;1717;p7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87051" y="293270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8" name="Google Shape;1718;p7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28350" y="406810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7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557114" y="1777175"/>
            <a:ext cx="491500" cy="49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7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685362" y="2895013"/>
            <a:ext cx="368177" cy="379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1" name="Google Shape;1721;p7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69350" y="4068100"/>
            <a:ext cx="400201" cy="40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26" name="Google Shape;1726;p74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7" name="Google Shape;1727;p74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</a:t>
            </a: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Hadoop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8" name="Google Shape;1728;p74"/>
          <p:cNvSpPr/>
          <p:nvPr/>
        </p:nvSpPr>
        <p:spPr>
          <a:xfrm>
            <a:off x="73975" y="5455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9" name="Google Shape;1729;p74"/>
          <p:cNvSpPr txBox="1"/>
          <p:nvPr/>
        </p:nvSpPr>
        <p:spPr>
          <a:xfrm>
            <a:off x="586763" y="1079725"/>
            <a:ext cx="240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Apache framework </a:t>
            </a:r>
            <a:r>
              <a:rPr lang="en" sz="1100">
                <a:solidFill>
                  <a:schemeClr val="dk1"/>
                </a:solidFill>
              </a:rPr>
              <a:t>mã nguồn mở để xử lý </a:t>
            </a:r>
            <a:r>
              <a:rPr b="1" lang="en" sz="1100">
                <a:solidFill>
                  <a:srgbClr val="DD7E6B"/>
                </a:solidFill>
              </a:rPr>
              <a:t>dữ liệu lớn phân tán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30" name="Google Shape;1730;p74"/>
          <p:cNvSpPr txBox="1"/>
          <p:nvPr/>
        </p:nvSpPr>
        <p:spPr>
          <a:xfrm>
            <a:off x="556726" y="1664300"/>
            <a:ext cx="255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Dựa trên mô hình </a:t>
            </a:r>
            <a:r>
              <a:rPr b="1" lang="en" sz="1100">
                <a:solidFill>
                  <a:srgbClr val="DD7E6B"/>
                </a:solidFill>
              </a:rPr>
              <a:t>MapReduce</a:t>
            </a:r>
            <a:r>
              <a:rPr lang="en" sz="1100">
                <a:solidFill>
                  <a:schemeClr val="dk1"/>
                </a:solidFill>
              </a:rPr>
              <a:t>: Chia nhỏ &amp; xử lý song song trên nhiều máy</a:t>
            </a:r>
            <a:endParaRPr b="1" sz="1100">
              <a:solidFill>
                <a:srgbClr val="DD7E6B"/>
              </a:solidFill>
            </a:endParaRPr>
          </a:p>
        </p:txBody>
      </p:sp>
      <p:cxnSp>
        <p:nvCxnSpPr>
          <p:cNvPr id="1731" name="Google Shape;1731;p74"/>
          <p:cNvCxnSpPr/>
          <p:nvPr/>
        </p:nvCxnSpPr>
        <p:spPr>
          <a:xfrm>
            <a:off x="31963" y="2367450"/>
            <a:ext cx="10437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32" name="Google Shape;1732;p74"/>
          <p:cNvSpPr/>
          <p:nvPr/>
        </p:nvSpPr>
        <p:spPr>
          <a:xfrm>
            <a:off x="1103450" y="2208900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74"/>
          <p:cNvSpPr/>
          <p:nvPr/>
        </p:nvSpPr>
        <p:spPr>
          <a:xfrm>
            <a:off x="122225" y="2597400"/>
            <a:ext cx="4092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Chức năng chính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4" name="Google Shape;1734;p74"/>
          <p:cNvSpPr txBox="1"/>
          <p:nvPr/>
        </p:nvSpPr>
        <p:spPr>
          <a:xfrm>
            <a:off x="586763" y="2985900"/>
            <a:ext cx="2401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35" name="Google Shape;1735;p74"/>
          <p:cNvSpPr txBox="1"/>
          <p:nvPr/>
        </p:nvSpPr>
        <p:spPr>
          <a:xfrm>
            <a:off x="190172" y="4069275"/>
            <a:ext cx="1846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HDFS (Hadoop Distributed File System) </a:t>
            </a:r>
            <a:endParaRPr b="1"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Lưu trữ dữ liệu lớn, phân tán, chịu lỗi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36" name="Google Shape;1736;p74"/>
          <p:cNvSpPr txBox="1"/>
          <p:nvPr/>
        </p:nvSpPr>
        <p:spPr>
          <a:xfrm>
            <a:off x="2583572" y="4069275"/>
            <a:ext cx="1717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Xử lý song song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Chia nhỏ bài toán &amp; tổng hợp kết quả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37" name="Google Shape;1737;p74"/>
          <p:cNvSpPr/>
          <p:nvPr/>
        </p:nvSpPr>
        <p:spPr>
          <a:xfrm flipH="1" rot="-5400000">
            <a:off x="2817925" y="1302075"/>
            <a:ext cx="905150" cy="317100"/>
          </a:xfrm>
          <a:prstGeom prst="flowChartMerge">
            <a:avLst/>
          </a:prstGeom>
          <a:solidFill>
            <a:srgbClr val="002B65"/>
          </a:solidFill>
          <a:ln cap="flat" cmpd="sng" w="9525">
            <a:solidFill>
              <a:srgbClr val="002B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8" name="Google Shape;1738;p74"/>
          <p:cNvCxnSpPr/>
          <p:nvPr/>
        </p:nvCxnSpPr>
        <p:spPr>
          <a:xfrm>
            <a:off x="3276225" y="582550"/>
            <a:ext cx="1200" cy="431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39" name="Google Shape;1739;p74"/>
          <p:cNvCxnSpPr/>
          <p:nvPr/>
        </p:nvCxnSpPr>
        <p:spPr>
          <a:xfrm>
            <a:off x="2036375" y="2396525"/>
            <a:ext cx="71163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40" name="Google Shape;1740;p74"/>
          <p:cNvSpPr txBox="1"/>
          <p:nvPr/>
        </p:nvSpPr>
        <p:spPr>
          <a:xfrm>
            <a:off x="3489050" y="1491775"/>
            <a:ext cx="109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Dễ mở rộng</a:t>
            </a:r>
            <a:r>
              <a:rPr lang="en" sz="1100">
                <a:solidFill>
                  <a:schemeClr val="dk1"/>
                </a:solidFill>
              </a:rPr>
              <a:t> Linh hoạt với nhiều loại dữ liệu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41" name="Google Shape;1741;p74"/>
          <p:cNvSpPr txBox="1"/>
          <p:nvPr/>
        </p:nvSpPr>
        <p:spPr>
          <a:xfrm>
            <a:off x="4547025" y="1491775"/>
            <a:ext cx="1763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Chịu lỗi tốt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Hoạt động trên phần cứng thông thường, tiết kiệm chi phí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42" name="Google Shape;1742;p74"/>
          <p:cNvSpPr txBox="1"/>
          <p:nvPr/>
        </p:nvSpPr>
        <p:spPr>
          <a:xfrm>
            <a:off x="6340000" y="1562950"/>
            <a:ext cx="127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Cài đặt phức tạp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43" name="Google Shape;1743;p74"/>
          <p:cNvSpPr txBox="1"/>
          <p:nvPr/>
        </p:nvSpPr>
        <p:spPr>
          <a:xfrm>
            <a:off x="7581265" y="1562963"/>
            <a:ext cx="143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Không phù hợp cho xử lý</a:t>
            </a:r>
            <a:r>
              <a:rPr b="1" lang="en" sz="1100">
                <a:solidFill>
                  <a:srgbClr val="E06666"/>
                </a:solidFill>
              </a:rPr>
              <a:t> thời gian thực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44" name="Google Shape;1744;p74"/>
          <p:cNvSpPr/>
          <p:nvPr/>
        </p:nvSpPr>
        <p:spPr>
          <a:xfrm>
            <a:off x="3997600" y="545575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Ưu điểm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5" name="Google Shape;1745;p74"/>
          <p:cNvSpPr/>
          <p:nvPr/>
        </p:nvSpPr>
        <p:spPr>
          <a:xfrm>
            <a:off x="6613175" y="545575"/>
            <a:ext cx="1717500" cy="3171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Thách thức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46" name="Google Shape;1746;p74"/>
          <p:cNvCxnSpPr/>
          <p:nvPr/>
        </p:nvCxnSpPr>
        <p:spPr>
          <a:xfrm>
            <a:off x="6220475" y="862675"/>
            <a:ext cx="0" cy="1359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47" name="Google Shape;1747;p74"/>
          <p:cNvCxnSpPr/>
          <p:nvPr/>
        </p:nvCxnSpPr>
        <p:spPr>
          <a:xfrm>
            <a:off x="4574475" y="2701950"/>
            <a:ext cx="0" cy="2343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748" name="Google Shape;174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25" y="1099188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9" name="Google Shape;1749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00" y="1684800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1688" y="1064300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1" name="Google Shape;1751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9638" y="1008050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2" name="Google Shape;1752;p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48100" y="1008050"/>
            <a:ext cx="784799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38147" y="993700"/>
            <a:ext cx="523200" cy="551888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74"/>
          <p:cNvSpPr/>
          <p:nvPr/>
        </p:nvSpPr>
        <p:spPr>
          <a:xfrm>
            <a:off x="5019650" y="2597400"/>
            <a:ext cx="4092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Ứng dụng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5" name="Google Shape;1755;p7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0451" y="3255375"/>
            <a:ext cx="784800" cy="7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6" name="Google Shape;1756;p7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84425" y="3255375"/>
            <a:ext cx="784799" cy="78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7" name="Google Shape;1757;p74"/>
          <p:cNvSpPr txBox="1"/>
          <p:nvPr/>
        </p:nvSpPr>
        <p:spPr>
          <a:xfrm>
            <a:off x="5320438" y="2985900"/>
            <a:ext cx="2401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58" name="Google Shape;1758;p74"/>
          <p:cNvSpPr txBox="1"/>
          <p:nvPr/>
        </p:nvSpPr>
        <p:spPr>
          <a:xfrm>
            <a:off x="4923847" y="4069275"/>
            <a:ext cx="1846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Phân tích hành vi người dùng</a:t>
            </a:r>
            <a:r>
              <a:rPr lang="en" sz="1100">
                <a:solidFill>
                  <a:schemeClr val="dk1"/>
                </a:solidFill>
              </a:rPr>
              <a:t> (web, tài chính)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59" name="Google Shape;1759;p74"/>
          <p:cNvSpPr txBox="1"/>
          <p:nvPr/>
        </p:nvSpPr>
        <p:spPr>
          <a:xfrm>
            <a:off x="7317247" y="4069275"/>
            <a:ext cx="1717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Nghiên cứu khoa học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 X</a:t>
            </a:r>
            <a:r>
              <a:rPr lang="en" sz="1100">
                <a:solidFill>
                  <a:schemeClr val="dk1"/>
                </a:solidFill>
              </a:rPr>
              <a:t>ử lý dữ liệu lớn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760" name="Google Shape;1760;p7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87625" y="3261800"/>
            <a:ext cx="784800" cy="7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1" name="Google Shape;1761;p7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618600" y="3115375"/>
            <a:ext cx="905149" cy="90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6" name="Google Shape;1766;p75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7" name="Google Shape;1767;p75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</a:t>
            </a: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MapReduce 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8" name="Google Shape;1768;p75"/>
          <p:cNvSpPr/>
          <p:nvPr/>
        </p:nvSpPr>
        <p:spPr>
          <a:xfrm>
            <a:off x="73975" y="4657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9" name="Google Shape;1769;p75"/>
          <p:cNvSpPr txBox="1"/>
          <p:nvPr/>
        </p:nvSpPr>
        <p:spPr>
          <a:xfrm>
            <a:off x="586773" y="1079725"/>
            <a:ext cx="2098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Mô hình xử lý dữ liệu lớn</a:t>
            </a:r>
            <a:r>
              <a:rPr lang="en" sz="1100">
                <a:solidFill>
                  <a:schemeClr val="dk1"/>
                </a:solidFill>
              </a:rPr>
              <a:t> do Google thiết kế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70" name="Google Shape;1770;p75"/>
          <p:cNvSpPr txBox="1"/>
          <p:nvPr/>
        </p:nvSpPr>
        <p:spPr>
          <a:xfrm>
            <a:off x="556726" y="1664300"/>
            <a:ext cx="2555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Dựa trên nguyên tắc "chia để trị"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Chia nhỏ, xử lý song song, tổng hợp kết quả</a:t>
            </a:r>
            <a:endParaRPr b="1" sz="1100">
              <a:solidFill>
                <a:srgbClr val="DD7E6B"/>
              </a:solidFill>
            </a:endParaRPr>
          </a:p>
        </p:txBody>
      </p:sp>
      <p:cxnSp>
        <p:nvCxnSpPr>
          <p:cNvPr id="1771" name="Google Shape;1771;p75"/>
          <p:cNvCxnSpPr/>
          <p:nvPr/>
        </p:nvCxnSpPr>
        <p:spPr>
          <a:xfrm>
            <a:off x="3111825" y="536313"/>
            <a:ext cx="0" cy="17241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72" name="Google Shape;1772;p75"/>
          <p:cNvCxnSpPr/>
          <p:nvPr/>
        </p:nvCxnSpPr>
        <p:spPr>
          <a:xfrm>
            <a:off x="0" y="2396525"/>
            <a:ext cx="91527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73" name="Google Shape;1773;p75"/>
          <p:cNvSpPr txBox="1"/>
          <p:nvPr/>
        </p:nvSpPr>
        <p:spPr>
          <a:xfrm>
            <a:off x="3243925" y="1431925"/>
            <a:ext cx="1095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Map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Chia nhỏ dữ liệu, xử lý độc lập, xuất cặp </a:t>
            </a:r>
            <a:r>
              <a:rPr i="1" lang="en" sz="1100">
                <a:solidFill>
                  <a:schemeClr val="dk1"/>
                </a:solidFill>
              </a:rPr>
              <a:t>(key, value)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74" name="Google Shape;1774;p75"/>
          <p:cNvSpPr/>
          <p:nvPr/>
        </p:nvSpPr>
        <p:spPr>
          <a:xfrm>
            <a:off x="3350975" y="460475"/>
            <a:ext cx="3144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Quy trình hoạt động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5" name="Google Shape;177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75" y="1113713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6" name="Google Shape;1776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00" y="1790375"/>
            <a:ext cx="452700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7" name="Google Shape;1777;p75"/>
          <p:cNvSpPr txBox="1"/>
          <p:nvPr/>
        </p:nvSpPr>
        <p:spPr>
          <a:xfrm>
            <a:off x="4330700" y="1421325"/>
            <a:ext cx="1182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Shuffle &amp; Sort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Gom nhóm (Shuffle) &amp; Sắp xếp dữ liệu (Sort)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78" name="Google Shape;1778;p75"/>
          <p:cNvSpPr txBox="1"/>
          <p:nvPr/>
        </p:nvSpPr>
        <p:spPr>
          <a:xfrm>
            <a:off x="5510800" y="1419738"/>
            <a:ext cx="109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Reduce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Tổng hợp dữ liệu &amp; tạo kết quả cuối cùng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779" name="Google Shape;1779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2813" y="101955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0" name="Google Shape;1780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4075" y="883925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1" name="Google Shape;1781;p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6800" y="919175"/>
            <a:ext cx="452700" cy="45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2" name="Google Shape;1782;p75"/>
          <p:cNvCxnSpPr/>
          <p:nvPr/>
        </p:nvCxnSpPr>
        <p:spPr>
          <a:xfrm>
            <a:off x="6606100" y="513263"/>
            <a:ext cx="0" cy="17241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83" name="Google Shape;1783;p75"/>
          <p:cNvSpPr/>
          <p:nvPr/>
        </p:nvSpPr>
        <p:spPr>
          <a:xfrm>
            <a:off x="6732475" y="465775"/>
            <a:ext cx="2349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Ưu điểm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4" name="Google Shape;1784;p75"/>
          <p:cNvSpPr txBox="1"/>
          <p:nvPr/>
        </p:nvSpPr>
        <p:spPr>
          <a:xfrm>
            <a:off x="6732475" y="1419750"/>
            <a:ext cx="1277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Mạnh mẽ &amp; hiệu quả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Xử lý dữ liệu lớn nhanh chóng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785" name="Google Shape;1785;p75"/>
          <p:cNvSpPr txBox="1"/>
          <p:nvPr/>
        </p:nvSpPr>
        <p:spPr>
          <a:xfrm>
            <a:off x="8010175" y="1419750"/>
            <a:ext cx="1095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Tối ưu hóa tài nguyên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Chia nhỏ công việc, xử lý song song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786" name="Google Shape;1786;p7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07850" y="894525"/>
            <a:ext cx="600575" cy="6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7" name="Google Shape;1787;p7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36550" y="845238"/>
            <a:ext cx="600576" cy="600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8" name="Google Shape;1788;p75"/>
          <p:cNvSpPr/>
          <p:nvPr/>
        </p:nvSpPr>
        <p:spPr>
          <a:xfrm>
            <a:off x="854400" y="2475500"/>
            <a:ext cx="74352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Ứng dụng thực tế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9" name="Google Shape;1789;p75"/>
          <p:cNvGrpSpPr/>
          <p:nvPr/>
        </p:nvGrpSpPr>
        <p:grpSpPr>
          <a:xfrm>
            <a:off x="556725" y="3096475"/>
            <a:ext cx="1630750" cy="1834750"/>
            <a:chOff x="556725" y="3096475"/>
            <a:chExt cx="1630750" cy="1834750"/>
          </a:xfrm>
        </p:grpSpPr>
        <p:sp>
          <p:nvSpPr>
            <p:cNvPr id="1790" name="Google Shape;1790;p75"/>
            <p:cNvSpPr txBox="1"/>
            <p:nvPr/>
          </p:nvSpPr>
          <p:spPr>
            <a:xfrm>
              <a:off x="597175" y="3096475"/>
              <a:ext cx="15903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Big Data Analytics</a:t>
              </a:r>
              <a:endParaRPr b="1" sz="1100">
                <a:solidFill>
                  <a:srgbClr val="DD7E6B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Phân tích dữ liệu lớn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1791" name="Google Shape;1791;p75"/>
            <p:cNvSpPr txBox="1"/>
            <p:nvPr/>
          </p:nvSpPr>
          <p:spPr>
            <a:xfrm>
              <a:off x="556725" y="4238525"/>
              <a:ext cx="15903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Công cụ tìm kiếm</a:t>
              </a:r>
              <a:endParaRPr b="1" sz="1100">
                <a:solidFill>
                  <a:srgbClr val="DD7E6B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Lập chỉ mục, xếp hạng trang web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grpSp>
        <p:nvGrpSpPr>
          <p:cNvPr id="1792" name="Google Shape;1792;p75"/>
          <p:cNvGrpSpPr/>
          <p:nvPr/>
        </p:nvGrpSpPr>
        <p:grpSpPr>
          <a:xfrm>
            <a:off x="3822963" y="3117675"/>
            <a:ext cx="1590300" cy="1776575"/>
            <a:chOff x="2844025" y="3096475"/>
            <a:chExt cx="1590300" cy="1776575"/>
          </a:xfrm>
        </p:grpSpPr>
        <p:sp>
          <p:nvSpPr>
            <p:cNvPr id="1793" name="Google Shape;1793;p75"/>
            <p:cNvSpPr txBox="1"/>
            <p:nvPr/>
          </p:nvSpPr>
          <p:spPr>
            <a:xfrm>
              <a:off x="2844025" y="3096475"/>
              <a:ext cx="15903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Mạng xã hội </a:t>
              </a:r>
              <a:endParaRPr b="1" sz="1100">
                <a:solidFill>
                  <a:srgbClr val="DD7E6B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Đếm lượt thích, bình luận, chia sẻ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1794" name="Google Shape;1794;p75"/>
            <p:cNvSpPr txBox="1"/>
            <p:nvPr/>
          </p:nvSpPr>
          <p:spPr>
            <a:xfrm>
              <a:off x="2844025" y="4180350"/>
              <a:ext cx="15903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Thương mại điện tử</a:t>
              </a:r>
              <a:r>
                <a:rPr lang="en" sz="1100">
                  <a:solidFill>
                    <a:schemeClr val="dk1"/>
                  </a:solidFill>
                </a:rPr>
                <a:t> Đề xuất sản phẩm theo hành vi</a:t>
              </a:r>
              <a:endParaRPr b="1" sz="1100">
                <a:solidFill>
                  <a:srgbClr val="DD7E6B"/>
                </a:solidFill>
              </a:endParaRPr>
            </a:p>
          </p:txBody>
        </p:sp>
      </p:grpSp>
      <p:grpSp>
        <p:nvGrpSpPr>
          <p:cNvPr id="1795" name="Google Shape;1795;p75"/>
          <p:cNvGrpSpPr/>
          <p:nvPr/>
        </p:nvGrpSpPr>
        <p:grpSpPr>
          <a:xfrm>
            <a:off x="7048750" y="3117675"/>
            <a:ext cx="1590300" cy="1945775"/>
            <a:chOff x="2844025" y="3096475"/>
            <a:chExt cx="1590300" cy="1945775"/>
          </a:xfrm>
        </p:grpSpPr>
        <p:sp>
          <p:nvSpPr>
            <p:cNvPr id="1796" name="Google Shape;1796;p75"/>
            <p:cNvSpPr txBox="1"/>
            <p:nvPr/>
          </p:nvSpPr>
          <p:spPr>
            <a:xfrm>
              <a:off x="2844025" y="3096475"/>
              <a:ext cx="15903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Phân tích log hệ thống</a:t>
              </a:r>
              <a:r>
                <a:rPr lang="en" sz="1100">
                  <a:solidFill>
                    <a:srgbClr val="DD7E6B"/>
                  </a:solidFill>
                </a:rPr>
                <a:t> </a:t>
              </a:r>
              <a:endParaRPr sz="1100">
                <a:solidFill>
                  <a:srgbClr val="DD7E6B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Kiểm tra lỗi, giám sát máy chủ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1797" name="Google Shape;1797;p75"/>
            <p:cNvSpPr txBox="1"/>
            <p:nvPr/>
          </p:nvSpPr>
          <p:spPr>
            <a:xfrm>
              <a:off x="2844025" y="4180350"/>
              <a:ext cx="15903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Khoa học dữ liệu &amp; AI</a:t>
              </a:r>
              <a:r>
                <a:rPr lang="en" sz="1100">
                  <a:solidFill>
                    <a:srgbClr val="DD7E6B"/>
                  </a:solidFill>
                </a:rPr>
                <a:t> </a:t>
              </a:r>
              <a:endParaRPr sz="1100">
                <a:solidFill>
                  <a:srgbClr val="DD7E6B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Huấn luyện mô hình Machine Learning</a:t>
              </a:r>
              <a:endParaRPr b="1" sz="1100">
                <a:solidFill>
                  <a:srgbClr val="DD7E6B"/>
                </a:solidFill>
              </a:endParaRPr>
            </a:p>
          </p:txBody>
        </p:sp>
      </p:grpSp>
      <p:pic>
        <p:nvPicPr>
          <p:cNvPr id="1798" name="Google Shape;1798;p7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977" y="3156125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9" name="Google Shape;1799;p7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3889" y="4392839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0" name="Google Shape;1800;p7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43926" y="3156125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7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205240" y="4244975"/>
            <a:ext cx="600576" cy="60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2" name="Google Shape;1802;p7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413877" y="3230700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3" name="Google Shape;1803;p7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344500" y="4392850"/>
            <a:ext cx="523200" cy="5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8" name="Google Shape;1808;p76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9" name="Google Shape;1809;p76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Thư viện python phổ biến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0" name="Google Shape;1810;p76"/>
          <p:cNvSpPr/>
          <p:nvPr/>
        </p:nvSpPr>
        <p:spPr>
          <a:xfrm>
            <a:off x="60025" y="4657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NumPy -Xử lý mảng số học 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1" name="Google Shape;1811;p76"/>
          <p:cNvSpPr/>
          <p:nvPr/>
        </p:nvSpPr>
        <p:spPr>
          <a:xfrm>
            <a:off x="3128925" y="4657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Pandas  – Xử lý dữ liệu có cấu trúc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2" name="Google Shape;1812;p76"/>
          <p:cNvSpPr/>
          <p:nvPr/>
        </p:nvSpPr>
        <p:spPr>
          <a:xfrm>
            <a:off x="6183875" y="4657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Matplotlib  – Trực quan hóa dữ liệu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13" name="Google Shape;1813;p76"/>
          <p:cNvCxnSpPr/>
          <p:nvPr/>
        </p:nvCxnSpPr>
        <p:spPr>
          <a:xfrm>
            <a:off x="3021725" y="523438"/>
            <a:ext cx="0" cy="4496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14" name="Google Shape;1814;p76"/>
          <p:cNvCxnSpPr/>
          <p:nvPr/>
        </p:nvCxnSpPr>
        <p:spPr>
          <a:xfrm>
            <a:off x="6085175" y="523438"/>
            <a:ext cx="0" cy="44964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15" name="Google Shape;1815;p76"/>
          <p:cNvSpPr/>
          <p:nvPr/>
        </p:nvSpPr>
        <p:spPr>
          <a:xfrm>
            <a:off x="162625" y="894525"/>
            <a:ext cx="2677200" cy="1107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Numerical Python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– Thư viện tính toán mạnh mẽ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Hỗ trợ 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mảng đa chiều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(n-dimensional array)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6" name="Google Shape;1816;p76"/>
          <p:cNvSpPr/>
          <p:nvPr/>
        </p:nvSpPr>
        <p:spPr>
          <a:xfrm>
            <a:off x="450525" y="2164825"/>
            <a:ext cx="22140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Các phép toán quan trọng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7" name="Google Shape;1817;p76"/>
          <p:cNvSpPr txBox="1"/>
          <p:nvPr/>
        </p:nvSpPr>
        <p:spPr>
          <a:xfrm>
            <a:off x="139500" y="3050575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Phép tính trên </a:t>
            </a:r>
            <a:r>
              <a:rPr b="1" lang="en" sz="1100">
                <a:solidFill>
                  <a:srgbClr val="DD7E6B"/>
                </a:solidFill>
              </a:rPr>
              <a:t>từng phần tử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18" name="Google Shape;1818;p76"/>
          <p:cNvSpPr txBox="1"/>
          <p:nvPr/>
        </p:nvSpPr>
        <p:spPr>
          <a:xfrm>
            <a:off x="1569050" y="3050575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Đại số tuyến tính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19" name="Google Shape;1819;p76"/>
          <p:cNvSpPr txBox="1"/>
          <p:nvPr/>
        </p:nvSpPr>
        <p:spPr>
          <a:xfrm>
            <a:off x="162625" y="4246550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Xác suất </a:t>
            </a:r>
            <a:r>
              <a:rPr lang="en" sz="1100">
                <a:solidFill>
                  <a:schemeClr val="dk1"/>
                </a:solidFill>
              </a:rPr>
              <a:t>&amp; </a:t>
            </a:r>
            <a:r>
              <a:rPr b="1" lang="en" sz="1100">
                <a:solidFill>
                  <a:srgbClr val="DD7E6B"/>
                </a:solidFill>
              </a:rPr>
              <a:t>Thống kê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20" name="Google Shape;1820;p76"/>
          <p:cNvSpPr txBox="1"/>
          <p:nvPr/>
        </p:nvSpPr>
        <p:spPr>
          <a:xfrm>
            <a:off x="1592175" y="4246550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Sinh số ngẫu nhiên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821" name="Google Shape;182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975" y="2541925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2" name="Google Shape;1822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1150" y="2541925"/>
            <a:ext cx="569275" cy="5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3" name="Google Shape;1823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737" y="3605525"/>
            <a:ext cx="673676" cy="67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4" name="Google Shape;1824;p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4188" y="3648563"/>
            <a:ext cx="523200" cy="5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5" name="Google Shape;1825;p76"/>
          <p:cNvSpPr/>
          <p:nvPr/>
        </p:nvSpPr>
        <p:spPr>
          <a:xfrm>
            <a:off x="3214850" y="894525"/>
            <a:ext cx="2677200" cy="1107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Hai cấu trúc chính: 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Series (1D)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 DataFrame (2D)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6" name="Google Shape;1826;p76"/>
          <p:cNvSpPr/>
          <p:nvPr/>
        </p:nvSpPr>
        <p:spPr>
          <a:xfrm>
            <a:off x="3446450" y="2164825"/>
            <a:ext cx="22140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Tính năng nổi bật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7" name="Google Shape;1827;p76"/>
          <p:cNvSpPr txBox="1"/>
          <p:nvPr/>
        </p:nvSpPr>
        <p:spPr>
          <a:xfrm>
            <a:off x="3128925" y="3111188"/>
            <a:ext cx="1722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Tải dữ liệu </a:t>
            </a:r>
            <a:endParaRPr b="1"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(CSV, Excel, SQL, JSON…)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28" name="Google Shape;1828;p76"/>
          <p:cNvSpPr txBox="1"/>
          <p:nvPr/>
        </p:nvSpPr>
        <p:spPr>
          <a:xfrm>
            <a:off x="4729738" y="3111200"/>
            <a:ext cx="1293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Làm sạch, chuyển đổi </a:t>
            </a:r>
            <a:r>
              <a:rPr lang="en" sz="1100">
                <a:solidFill>
                  <a:schemeClr val="dk1"/>
                </a:solidFill>
              </a:rPr>
              <a:t>dữ liệu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29" name="Google Shape;1829;p76"/>
          <p:cNvSpPr txBox="1"/>
          <p:nvPr/>
        </p:nvSpPr>
        <p:spPr>
          <a:xfrm>
            <a:off x="3112500" y="4349850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Lọc</a:t>
            </a:r>
            <a:r>
              <a:rPr lang="en" sz="1100">
                <a:solidFill>
                  <a:schemeClr val="dk1"/>
                </a:solidFill>
              </a:rPr>
              <a:t>, xử lý </a:t>
            </a:r>
            <a:r>
              <a:rPr b="1" lang="en" sz="1100">
                <a:solidFill>
                  <a:srgbClr val="DD7E6B"/>
                </a:solidFill>
              </a:rPr>
              <a:t>dữ liệu thiếu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30" name="Google Shape;1830;p76"/>
          <p:cNvSpPr txBox="1"/>
          <p:nvPr/>
        </p:nvSpPr>
        <p:spPr>
          <a:xfrm>
            <a:off x="4729738" y="4292625"/>
            <a:ext cx="1293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Nhóm &amp; tổng hợp</a:t>
            </a:r>
            <a:r>
              <a:rPr lang="en" sz="1100">
                <a:solidFill>
                  <a:schemeClr val="dk1"/>
                </a:solidFill>
              </a:rPr>
              <a:t> dữ liệu phức tạp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831" name="Google Shape;1831;p7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81400" y="2541925"/>
            <a:ext cx="569275" cy="5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51225" y="2495850"/>
            <a:ext cx="673700" cy="6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3" name="Google Shape;1833;p7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41853" y="3803900"/>
            <a:ext cx="393449" cy="5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7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078025" y="3744150"/>
            <a:ext cx="523200" cy="535043"/>
          </a:xfrm>
          <a:prstGeom prst="rect">
            <a:avLst/>
          </a:prstGeom>
          <a:noFill/>
          <a:ln>
            <a:noFill/>
          </a:ln>
        </p:spPr>
      </p:pic>
      <p:sp>
        <p:nvSpPr>
          <p:cNvPr id="1835" name="Google Shape;1835;p76"/>
          <p:cNvSpPr/>
          <p:nvPr/>
        </p:nvSpPr>
        <p:spPr>
          <a:xfrm>
            <a:off x="6278300" y="894525"/>
            <a:ext cx="2677200" cy="1107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Tạo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biểu đồ, đồ thị trực quan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Tùy chỉnh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linh hoạt, hỗ trợ nhiều bảng biểu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6" name="Google Shape;1836;p76"/>
          <p:cNvSpPr/>
          <p:nvPr/>
        </p:nvSpPr>
        <p:spPr>
          <a:xfrm>
            <a:off x="6509900" y="2224825"/>
            <a:ext cx="22140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Các loại biểu đồ phổ biến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7" name="Google Shape;1837;p76"/>
          <p:cNvSpPr txBox="1"/>
          <p:nvPr/>
        </p:nvSpPr>
        <p:spPr>
          <a:xfrm>
            <a:off x="6241900" y="3254700"/>
            <a:ext cx="1722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Đồ thị đường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38" name="Google Shape;1838;p76"/>
          <p:cNvSpPr txBox="1"/>
          <p:nvPr/>
        </p:nvSpPr>
        <p:spPr>
          <a:xfrm>
            <a:off x="7842713" y="3254713"/>
            <a:ext cx="129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Biểu đồ cột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39" name="Google Shape;1839;p76"/>
          <p:cNvSpPr txBox="1"/>
          <p:nvPr/>
        </p:nvSpPr>
        <p:spPr>
          <a:xfrm>
            <a:off x="6250075" y="4349850"/>
            <a:ext cx="129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Biểu đồ miền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40" name="Google Shape;1840;p76"/>
          <p:cNvSpPr txBox="1"/>
          <p:nvPr/>
        </p:nvSpPr>
        <p:spPr>
          <a:xfrm>
            <a:off x="7867313" y="4292625"/>
            <a:ext cx="12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Biểu đồ phân tán, tần suất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841" name="Google Shape;1841;p7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485300" y="2685438"/>
            <a:ext cx="569275" cy="5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7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039550" y="2714613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7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485300" y="3727038"/>
            <a:ext cx="569275" cy="5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7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039550" y="3727038"/>
            <a:ext cx="569275" cy="5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9" name="Google Shape;1849;p77"/>
          <p:cNvCxnSpPr/>
          <p:nvPr/>
        </p:nvCxnSpPr>
        <p:spPr>
          <a:xfrm>
            <a:off x="-5550" y="354125"/>
            <a:ext cx="9155100" cy="0"/>
          </a:xfrm>
          <a:prstGeom prst="straightConnector1">
            <a:avLst/>
          </a:prstGeom>
          <a:noFill/>
          <a:ln cap="flat" cmpd="sng" w="19050">
            <a:solidFill>
              <a:srgbClr val="002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0" name="Google Shape;1850;p77"/>
          <p:cNvSpPr txBox="1"/>
          <p:nvPr/>
        </p:nvSpPr>
        <p:spPr>
          <a:xfrm>
            <a:off x="73975" y="0"/>
            <a:ext cx="74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KEY WORD: </a:t>
            </a:r>
            <a:r>
              <a:rPr b="1" lang="en">
                <a:solidFill>
                  <a:srgbClr val="002B65"/>
                </a:solidFill>
                <a:latin typeface="Roboto"/>
                <a:ea typeface="Roboto"/>
                <a:cs typeface="Roboto"/>
                <a:sym typeface="Roboto"/>
              </a:rPr>
              <a:t>DBT (Data Build Tool) – Công cụ chuyển đổi dữ liệu</a:t>
            </a:r>
            <a:endParaRPr b="1">
              <a:solidFill>
                <a:srgbClr val="002B6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1" name="Google Shape;1851;p77"/>
          <p:cNvSpPr/>
          <p:nvPr/>
        </p:nvSpPr>
        <p:spPr>
          <a:xfrm>
            <a:off x="73975" y="465775"/>
            <a:ext cx="28545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Khái niệm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2" name="Google Shape;1852;p77"/>
          <p:cNvSpPr txBox="1"/>
          <p:nvPr/>
        </p:nvSpPr>
        <p:spPr>
          <a:xfrm>
            <a:off x="556723" y="855250"/>
            <a:ext cx="209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Mã nguồn mở</a:t>
            </a:r>
            <a:r>
              <a:rPr lang="en" sz="1100">
                <a:solidFill>
                  <a:schemeClr val="dk1"/>
                </a:solidFill>
              </a:rPr>
              <a:t>, hỗ trợ SQL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53" name="Google Shape;1853;p77"/>
          <p:cNvSpPr txBox="1"/>
          <p:nvPr/>
        </p:nvSpPr>
        <p:spPr>
          <a:xfrm>
            <a:off x="556726" y="1912750"/>
            <a:ext cx="255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Tạo </a:t>
            </a:r>
            <a:r>
              <a:rPr b="1" lang="en" sz="1100">
                <a:solidFill>
                  <a:srgbClr val="DD7E6B"/>
                </a:solidFill>
              </a:rPr>
              <a:t>bảng &amp; views</a:t>
            </a:r>
            <a:r>
              <a:rPr lang="en" sz="1100">
                <a:solidFill>
                  <a:schemeClr val="dk1"/>
                </a:solidFill>
              </a:rPr>
              <a:t> trong kho dữ liệu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1854" name="Google Shape;1854;p77"/>
          <p:cNvCxnSpPr/>
          <p:nvPr/>
        </p:nvCxnSpPr>
        <p:spPr>
          <a:xfrm>
            <a:off x="3111825" y="536313"/>
            <a:ext cx="0" cy="17241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55" name="Google Shape;1855;p77"/>
          <p:cNvCxnSpPr/>
          <p:nvPr/>
        </p:nvCxnSpPr>
        <p:spPr>
          <a:xfrm>
            <a:off x="0" y="2396525"/>
            <a:ext cx="9152700" cy="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56" name="Google Shape;1856;p77"/>
          <p:cNvSpPr/>
          <p:nvPr/>
        </p:nvSpPr>
        <p:spPr>
          <a:xfrm>
            <a:off x="3350975" y="460475"/>
            <a:ext cx="54936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Lợi ích 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57" name="Google Shape;1857;p77"/>
          <p:cNvGrpSpPr/>
          <p:nvPr/>
        </p:nvGrpSpPr>
        <p:grpSpPr>
          <a:xfrm>
            <a:off x="3843903" y="837850"/>
            <a:ext cx="2195722" cy="1472050"/>
            <a:chOff x="2561415" y="3096475"/>
            <a:chExt cx="2195722" cy="1472050"/>
          </a:xfrm>
        </p:grpSpPr>
        <p:sp>
          <p:nvSpPr>
            <p:cNvPr id="1858" name="Google Shape;1858;p77"/>
            <p:cNvSpPr txBox="1"/>
            <p:nvPr/>
          </p:nvSpPr>
          <p:spPr>
            <a:xfrm>
              <a:off x="2611237" y="3096475"/>
              <a:ext cx="2145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Chuyển đổi dữ liệu hiệu quả</a:t>
              </a:r>
              <a:r>
                <a:rPr lang="en" sz="1100">
                  <a:solidFill>
                    <a:schemeClr val="dk1"/>
                  </a:solidFill>
                </a:rPr>
                <a:t> Viết &amp; quản lý SQL có cấu trúc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1859" name="Google Shape;1859;p77"/>
            <p:cNvSpPr txBox="1"/>
            <p:nvPr/>
          </p:nvSpPr>
          <p:spPr>
            <a:xfrm>
              <a:off x="2561415" y="3875825"/>
              <a:ext cx="19131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DD7E6B"/>
                  </a:solidFill>
                </a:rPr>
                <a:t>Kiểm thử &amp; tài liệu hóa</a:t>
              </a:r>
              <a:r>
                <a:rPr lang="en" sz="1100">
                  <a:solidFill>
                    <a:schemeClr val="dk1"/>
                  </a:solidFill>
                </a:rPr>
                <a:t> Đảm bảo chất lượng dữ liệu</a:t>
              </a:r>
              <a:endParaRPr b="1" sz="1100">
                <a:solidFill>
                  <a:srgbClr val="DD7E6B"/>
                </a:solidFill>
              </a:endParaRPr>
            </a:p>
          </p:txBody>
        </p:sp>
      </p:grpSp>
      <p:sp>
        <p:nvSpPr>
          <p:cNvPr id="1860" name="Google Shape;1860;p77"/>
          <p:cNvSpPr txBox="1"/>
          <p:nvPr/>
        </p:nvSpPr>
        <p:spPr>
          <a:xfrm>
            <a:off x="6640550" y="883925"/>
            <a:ext cx="2308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Quản lý phiên bản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Tích hợp Git để theo dõi thay đổi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61" name="Google Shape;1861;p77"/>
          <p:cNvSpPr txBox="1"/>
          <p:nvPr/>
        </p:nvSpPr>
        <p:spPr>
          <a:xfrm>
            <a:off x="6640550" y="1624850"/>
            <a:ext cx="2266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Tái sử dụng mã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Dùng mô-đun &amp; macro để tối ưu hóa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62" name="Google Shape;1862;p77"/>
          <p:cNvSpPr txBox="1"/>
          <p:nvPr/>
        </p:nvSpPr>
        <p:spPr>
          <a:xfrm>
            <a:off x="556725" y="1299400"/>
            <a:ext cx="247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Tập trung vào</a:t>
            </a:r>
            <a:r>
              <a:rPr b="1" lang="en" sz="1100">
                <a:solidFill>
                  <a:srgbClr val="DD7E6B"/>
                </a:solidFill>
              </a:rPr>
              <a:t> "Transform" trong ELT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863" name="Google Shape;186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00" y="822425"/>
            <a:ext cx="452700" cy="437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4" name="Google Shape;1864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600" y="1374275"/>
            <a:ext cx="452700" cy="42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" name="Google Shape;1865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50" y="1916550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71416" y="883925"/>
            <a:ext cx="523201" cy="523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71423" y="1679713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8" name="Google Shape;1868;p7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8975" y="946725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p7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78478" y="1711113"/>
            <a:ext cx="523200" cy="523194"/>
          </a:xfrm>
          <a:prstGeom prst="rect">
            <a:avLst/>
          </a:prstGeom>
          <a:noFill/>
          <a:ln>
            <a:noFill/>
          </a:ln>
        </p:spPr>
      </p:pic>
      <p:sp>
        <p:nvSpPr>
          <p:cNvPr id="1870" name="Google Shape;1870;p77"/>
          <p:cNvSpPr/>
          <p:nvPr/>
        </p:nvSpPr>
        <p:spPr>
          <a:xfrm>
            <a:off x="81475" y="2533700"/>
            <a:ext cx="4092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Cách hoạt động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71" name="Google Shape;1871;p77"/>
          <p:cNvCxnSpPr/>
          <p:nvPr/>
        </p:nvCxnSpPr>
        <p:spPr>
          <a:xfrm>
            <a:off x="4533725" y="2638250"/>
            <a:ext cx="0" cy="2343900"/>
          </a:xfrm>
          <a:prstGeom prst="straightConnector1">
            <a:avLst/>
          </a:prstGeom>
          <a:noFill/>
          <a:ln cap="flat" cmpd="sng" w="9525">
            <a:solidFill>
              <a:srgbClr val="002B65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72" name="Google Shape;1872;p77"/>
          <p:cNvSpPr/>
          <p:nvPr/>
        </p:nvSpPr>
        <p:spPr>
          <a:xfrm>
            <a:off x="4978900" y="2533700"/>
            <a:ext cx="4092300" cy="317100"/>
          </a:xfrm>
          <a:prstGeom prst="roundRect">
            <a:avLst>
              <a:gd fmla="val 16667" name="adj"/>
            </a:avLst>
          </a:prstGeom>
          <a:solidFill>
            <a:srgbClr val="44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Lý</a:t>
            </a:r>
            <a:r>
              <a:rPr b="1"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do nên dùng DBT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3" name="Google Shape;1873;p77"/>
          <p:cNvSpPr txBox="1"/>
          <p:nvPr/>
        </p:nvSpPr>
        <p:spPr>
          <a:xfrm>
            <a:off x="599034" y="3096450"/>
            <a:ext cx="1599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Viết models (truy vấn SQL) để chuyển đổi dữ liệu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74" name="Google Shape;1874;p77"/>
          <p:cNvSpPr txBox="1"/>
          <p:nvPr/>
        </p:nvSpPr>
        <p:spPr>
          <a:xfrm>
            <a:off x="580439" y="4103350"/>
            <a:ext cx="163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Thực thi &amp; kiểm thử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 Tạo bảng/views &amp; kiểm tra tính chính xác</a:t>
            </a:r>
            <a:endParaRPr b="1" sz="1100">
              <a:solidFill>
                <a:srgbClr val="DD7E6B"/>
              </a:solidFill>
            </a:endParaRPr>
          </a:p>
        </p:txBody>
      </p:sp>
      <p:sp>
        <p:nvSpPr>
          <p:cNvPr id="1875" name="Google Shape;1875;p77"/>
          <p:cNvSpPr txBox="1"/>
          <p:nvPr/>
        </p:nvSpPr>
        <p:spPr>
          <a:xfrm>
            <a:off x="2887928" y="2987975"/>
            <a:ext cx="1720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Tổ chức mã nguồn</a:t>
            </a:r>
            <a:r>
              <a:rPr lang="en" sz="1100">
                <a:solidFill>
                  <a:srgbClr val="DD7E6B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 Dùng YAML quản lý dự án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76" name="Google Shape;1876;p77"/>
          <p:cNvSpPr txBox="1"/>
          <p:nvPr/>
        </p:nvSpPr>
        <p:spPr>
          <a:xfrm>
            <a:off x="2903528" y="4090500"/>
            <a:ext cx="1689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Tài liệu hóa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Tự động tạo tài liệu dữ liệu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877" name="Google Shape;1877;p7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0025" y="3204825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8" name="Google Shape;1878;p7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377288" y="3148125"/>
            <a:ext cx="452700" cy="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9" name="Google Shape;1879;p7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7350" y="4175250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7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435226" y="4175250"/>
            <a:ext cx="452700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1" name="Google Shape;1881;p77"/>
          <p:cNvSpPr txBox="1"/>
          <p:nvPr/>
        </p:nvSpPr>
        <p:spPr>
          <a:xfrm>
            <a:off x="5202460" y="3066950"/>
            <a:ext cx="1753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Dễ học &amp; sử dụng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Dựa trên SQL quen thuộc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82" name="Google Shape;1882;p77"/>
          <p:cNvSpPr txBox="1"/>
          <p:nvPr/>
        </p:nvSpPr>
        <p:spPr>
          <a:xfrm>
            <a:off x="7549401" y="3068375"/>
            <a:ext cx="1594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Tích hợp linh hoạt</a:t>
            </a:r>
            <a:endParaRPr b="1"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Hỗ trợ Snowflake, BigQuery, Redshift, PostgreSQL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83" name="Google Shape;1883;p77"/>
          <p:cNvSpPr txBox="1"/>
          <p:nvPr/>
        </p:nvSpPr>
        <p:spPr>
          <a:xfrm>
            <a:off x="5203957" y="4042182"/>
            <a:ext cx="166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D7E6B"/>
                </a:solidFill>
              </a:rPr>
              <a:t>Cộng đồng hỗ trợ mạnh mẽ</a:t>
            </a:r>
            <a:r>
              <a:rPr lang="en" sz="1100">
                <a:solidFill>
                  <a:srgbClr val="DD7E6B"/>
                </a:solidFill>
              </a:rPr>
              <a:t> </a:t>
            </a:r>
            <a:endParaRPr sz="11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Nhiều tài liệu &amp; hướng dẫn</a:t>
            </a:r>
            <a:endParaRPr b="1" sz="1100">
              <a:solidFill>
                <a:srgbClr val="DD7E6B"/>
              </a:solidFill>
            </a:endParaRPr>
          </a:p>
        </p:txBody>
      </p:sp>
      <p:pic>
        <p:nvPicPr>
          <p:cNvPr id="1884" name="Google Shape;1884;p7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687803" y="3134225"/>
            <a:ext cx="523200" cy="523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77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4712599" y="4260000"/>
            <a:ext cx="523200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7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990925" y="3164815"/>
            <a:ext cx="523200" cy="5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44"/>
          <p:cNvSpPr/>
          <p:nvPr/>
        </p:nvSpPr>
        <p:spPr>
          <a:xfrm>
            <a:off x="373760" y="1591564"/>
            <a:ext cx="2489200" cy="2489200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noFill/>
          <a:ln cap="flat" cmpd="sng" w="12700">
            <a:solidFill>
              <a:srgbClr val="0B3E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1" name="Google Shape;1061;p44"/>
          <p:cNvSpPr/>
          <p:nvPr/>
        </p:nvSpPr>
        <p:spPr>
          <a:xfrm>
            <a:off x="2164163" y="-1377347"/>
            <a:ext cx="7488689" cy="7491514"/>
          </a:xfrm>
          <a:custGeom>
            <a:rect b="b" l="l" r="r" t="t"/>
            <a:pathLst>
              <a:path extrusionOk="0" h="2233" w="2233">
                <a:moveTo>
                  <a:pt x="1045" y="39"/>
                </a:moveTo>
                <a:cubicBezTo>
                  <a:pt x="1084" y="0"/>
                  <a:pt x="1149" y="0"/>
                  <a:pt x="1188" y="39"/>
                </a:cubicBezTo>
                <a:cubicBezTo>
                  <a:pt x="2193" y="1044"/>
                  <a:pt x="2193" y="1044"/>
                  <a:pt x="2193" y="1044"/>
                </a:cubicBezTo>
                <a:cubicBezTo>
                  <a:pt x="2233" y="1084"/>
                  <a:pt x="2233" y="1148"/>
                  <a:pt x="2193" y="1188"/>
                </a:cubicBezTo>
                <a:cubicBezTo>
                  <a:pt x="1188" y="2193"/>
                  <a:pt x="1188" y="2193"/>
                  <a:pt x="1188" y="2193"/>
                </a:cubicBezTo>
                <a:cubicBezTo>
                  <a:pt x="1149" y="2233"/>
                  <a:pt x="1084" y="2233"/>
                  <a:pt x="1045" y="2193"/>
                </a:cubicBezTo>
                <a:cubicBezTo>
                  <a:pt x="40" y="1188"/>
                  <a:pt x="40" y="1188"/>
                  <a:pt x="40" y="1188"/>
                </a:cubicBezTo>
                <a:cubicBezTo>
                  <a:pt x="0" y="1148"/>
                  <a:pt x="0" y="1084"/>
                  <a:pt x="40" y="1044"/>
                </a:cubicBezTo>
                <a:cubicBezTo>
                  <a:pt x="1045" y="39"/>
                  <a:pt x="1045" y="39"/>
                  <a:pt x="1045" y="39"/>
                </a:cubicBezTo>
              </a:path>
            </a:pathLst>
          </a:custGeom>
          <a:solidFill>
            <a:srgbClr val="E2E9F1">
              <a:alpha val="3373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2" name="Google Shape;1062;p44"/>
          <p:cNvSpPr/>
          <p:nvPr/>
        </p:nvSpPr>
        <p:spPr>
          <a:xfrm>
            <a:off x="-1262507" y="-117435"/>
            <a:ext cx="4210054" cy="4211639"/>
          </a:xfrm>
          <a:custGeom>
            <a:rect b="b" l="l" r="r" t="t"/>
            <a:pathLst>
              <a:path extrusionOk="0" h="2233" w="2233">
                <a:moveTo>
                  <a:pt x="1045" y="39"/>
                </a:moveTo>
                <a:cubicBezTo>
                  <a:pt x="1084" y="0"/>
                  <a:pt x="1149" y="0"/>
                  <a:pt x="1188" y="39"/>
                </a:cubicBezTo>
                <a:cubicBezTo>
                  <a:pt x="2193" y="1044"/>
                  <a:pt x="2193" y="1044"/>
                  <a:pt x="2193" y="1044"/>
                </a:cubicBezTo>
                <a:cubicBezTo>
                  <a:pt x="2233" y="1084"/>
                  <a:pt x="2233" y="1148"/>
                  <a:pt x="2193" y="1188"/>
                </a:cubicBezTo>
                <a:cubicBezTo>
                  <a:pt x="1188" y="2193"/>
                  <a:pt x="1188" y="2193"/>
                  <a:pt x="1188" y="2193"/>
                </a:cubicBezTo>
                <a:cubicBezTo>
                  <a:pt x="1149" y="2233"/>
                  <a:pt x="1084" y="2233"/>
                  <a:pt x="1045" y="2193"/>
                </a:cubicBezTo>
                <a:cubicBezTo>
                  <a:pt x="40" y="1188"/>
                  <a:pt x="40" y="1188"/>
                  <a:pt x="40" y="1188"/>
                </a:cubicBezTo>
                <a:cubicBezTo>
                  <a:pt x="0" y="1148"/>
                  <a:pt x="0" y="1084"/>
                  <a:pt x="40" y="1044"/>
                </a:cubicBezTo>
                <a:cubicBezTo>
                  <a:pt x="1045" y="39"/>
                  <a:pt x="1045" y="39"/>
                  <a:pt x="1045" y="39"/>
                </a:cubicBezTo>
              </a:path>
            </a:pathLst>
          </a:custGeom>
          <a:solidFill>
            <a:srgbClr val="E2E9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3" name="Google Shape;1063;p44"/>
          <p:cNvSpPr/>
          <p:nvPr/>
        </p:nvSpPr>
        <p:spPr>
          <a:xfrm>
            <a:off x="8135241" y="461963"/>
            <a:ext cx="354258" cy="354258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4" name="Google Shape;1064;p44"/>
          <p:cNvSpPr/>
          <p:nvPr/>
        </p:nvSpPr>
        <p:spPr>
          <a:xfrm>
            <a:off x="390654" y="1277345"/>
            <a:ext cx="2489200" cy="2489200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5" name="Google Shape;1065;p44"/>
          <p:cNvSpPr txBox="1"/>
          <p:nvPr/>
        </p:nvSpPr>
        <p:spPr>
          <a:xfrm>
            <a:off x="4123652" y="637075"/>
            <a:ext cx="492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6" name="Google Shape;1066;p44"/>
          <p:cNvSpPr txBox="1"/>
          <p:nvPr/>
        </p:nvSpPr>
        <p:spPr>
          <a:xfrm>
            <a:off x="4961425" y="747300"/>
            <a:ext cx="2972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6000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Các loại dữ liệu trong hệ thống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7" name="Google Shape;1067;p44"/>
          <p:cNvSpPr txBox="1"/>
          <p:nvPr/>
        </p:nvSpPr>
        <p:spPr>
          <a:xfrm>
            <a:off x="4111558" y="1493162"/>
            <a:ext cx="5388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B3EA2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8" name="Google Shape;1068;p44"/>
          <p:cNvSpPr txBox="1"/>
          <p:nvPr/>
        </p:nvSpPr>
        <p:spPr>
          <a:xfrm>
            <a:off x="4961425" y="1547457"/>
            <a:ext cx="29721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6000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B3EA2"/>
                </a:solidFill>
                <a:latin typeface="Roboto"/>
                <a:ea typeface="Roboto"/>
                <a:cs typeface="Roboto"/>
                <a:sym typeface="Roboto"/>
              </a:rPr>
              <a:t>Các nguồn dữ liệu và mức độ bảo mật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9" name="Google Shape;1069;p44"/>
          <p:cNvSpPr txBox="1"/>
          <p:nvPr/>
        </p:nvSpPr>
        <p:spPr>
          <a:xfrm>
            <a:off x="4111558" y="2396294"/>
            <a:ext cx="5496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0" name="Google Shape;1070;p44"/>
          <p:cNvSpPr txBox="1"/>
          <p:nvPr/>
        </p:nvSpPr>
        <p:spPr>
          <a:xfrm>
            <a:off x="4961425" y="2521244"/>
            <a:ext cx="2972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60000" spcFirstLastPara="1" rIns="0" wrap="square" tIns="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API và Web scraping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1" name="Google Shape;1071;p44"/>
          <p:cNvSpPr/>
          <p:nvPr/>
        </p:nvSpPr>
        <p:spPr>
          <a:xfrm>
            <a:off x="999143" y="2371904"/>
            <a:ext cx="1272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4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NỘI DUNG</a:t>
            </a:r>
            <a:endParaRPr/>
          </a:p>
        </p:txBody>
      </p:sp>
      <p:sp>
        <p:nvSpPr>
          <p:cNvPr id="1072" name="Google Shape;1072;p44"/>
          <p:cNvSpPr/>
          <p:nvPr/>
        </p:nvSpPr>
        <p:spPr>
          <a:xfrm>
            <a:off x="8049166" y="864312"/>
            <a:ext cx="263205" cy="263205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14C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3" name="Google Shape;1073;p44"/>
          <p:cNvSpPr/>
          <p:nvPr/>
        </p:nvSpPr>
        <p:spPr>
          <a:xfrm>
            <a:off x="8502179" y="728662"/>
            <a:ext cx="175118" cy="175118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14C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4" name="Google Shape;1074;p44"/>
          <p:cNvSpPr/>
          <p:nvPr/>
        </p:nvSpPr>
        <p:spPr>
          <a:xfrm>
            <a:off x="8489498" y="461963"/>
            <a:ext cx="175118" cy="175118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E2E9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5" name="Google Shape;1075;p44"/>
          <p:cNvSpPr/>
          <p:nvPr/>
        </p:nvSpPr>
        <p:spPr>
          <a:xfrm>
            <a:off x="7380312" y="3475611"/>
            <a:ext cx="3870101" cy="3870101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6" name="Google Shape;1076;p44"/>
          <p:cNvSpPr/>
          <p:nvPr/>
        </p:nvSpPr>
        <p:spPr>
          <a:xfrm>
            <a:off x="1903003" y="897232"/>
            <a:ext cx="349635" cy="349635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14C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7" name="Google Shape;1077;p44"/>
          <p:cNvSpPr/>
          <p:nvPr/>
        </p:nvSpPr>
        <p:spPr>
          <a:xfrm>
            <a:off x="639906" y="3778344"/>
            <a:ext cx="557212" cy="557212"/>
          </a:xfrm>
          <a:custGeom>
            <a:rect b="b" l="l" r="r" t="t"/>
            <a:pathLst>
              <a:path extrusionOk="0" h="1320" w="1320">
                <a:moveTo>
                  <a:pt x="618" y="24"/>
                </a:moveTo>
                <a:cubicBezTo>
                  <a:pt x="641" y="0"/>
                  <a:pt x="679" y="0"/>
                  <a:pt x="703" y="24"/>
                </a:cubicBezTo>
                <a:cubicBezTo>
                  <a:pt x="1297" y="618"/>
                  <a:pt x="1297" y="618"/>
                  <a:pt x="1297" y="618"/>
                </a:cubicBezTo>
                <a:cubicBezTo>
                  <a:pt x="1320" y="641"/>
                  <a:pt x="1320" y="679"/>
                  <a:pt x="1297" y="702"/>
                </a:cubicBezTo>
                <a:cubicBezTo>
                  <a:pt x="703" y="1296"/>
                  <a:pt x="703" y="1296"/>
                  <a:pt x="703" y="1296"/>
                </a:cubicBezTo>
                <a:cubicBezTo>
                  <a:pt x="679" y="1320"/>
                  <a:pt x="641" y="1320"/>
                  <a:pt x="618" y="1296"/>
                </a:cubicBezTo>
                <a:cubicBezTo>
                  <a:pt x="24" y="702"/>
                  <a:pt x="24" y="702"/>
                  <a:pt x="24" y="702"/>
                </a:cubicBezTo>
                <a:cubicBezTo>
                  <a:pt x="0" y="679"/>
                  <a:pt x="0" y="641"/>
                  <a:pt x="24" y="618"/>
                </a:cubicBezTo>
                <a:lnTo>
                  <a:pt x="618" y="24"/>
                </a:lnTo>
                <a:close/>
              </a:path>
            </a:pathLst>
          </a:custGeom>
          <a:solidFill>
            <a:srgbClr val="0B3EA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8" name="Google Shape;1078;p44"/>
          <p:cNvSpPr txBox="1"/>
          <p:nvPr/>
        </p:nvSpPr>
        <p:spPr>
          <a:xfrm>
            <a:off x="4111558" y="3235544"/>
            <a:ext cx="5496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9" name="Google Shape;1079;p44"/>
          <p:cNvSpPr txBox="1"/>
          <p:nvPr/>
        </p:nvSpPr>
        <p:spPr>
          <a:xfrm>
            <a:off x="4961425" y="3326144"/>
            <a:ext cx="2972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6000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61A21"/>
                </a:solidFill>
                <a:latin typeface="Roboto"/>
                <a:ea typeface="Roboto"/>
                <a:cs typeface="Roboto"/>
                <a:sym typeface="Roboto"/>
              </a:rPr>
              <a:t>Sự liên quan đến 5V của Big Data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" name="Google Shape;1085;p45"/>
          <p:cNvGrpSpPr/>
          <p:nvPr/>
        </p:nvGrpSpPr>
        <p:grpSpPr>
          <a:xfrm>
            <a:off x="4111095" y="1558440"/>
            <a:ext cx="4216768" cy="3188887"/>
            <a:chOff x="8472264" y="2101689"/>
            <a:chExt cx="2847821" cy="2985291"/>
          </a:xfrm>
        </p:grpSpPr>
        <p:grpSp>
          <p:nvGrpSpPr>
            <p:cNvPr id="1086" name="Google Shape;1086;p45"/>
            <p:cNvGrpSpPr/>
            <p:nvPr/>
          </p:nvGrpSpPr>
          <p:grpSpPr>
            <a:xfrm>
              <a:off x="8709125" y="2101689"/>
              <a:ext cx="2610960" cy="2985291"/>
              <a:chOff x="1969012" y="1681210"/>
              <a:chExt cx="3761106" cy="2985291"/>
            </a:xfrm>
          </p:grpSpPr>
          <p:sp>
            <p:nvSpPr>
              <p:cNvPr id="1087" name="Google Shape;1087;p45"/>
              <p:cNvSpPr/>
              <p:nvPr/>
            </p:nvSpPr>
            <p:spPr>
              <a:xfrm>
                <a:off x="1969012" y="1681210"/>
                <a:ext cx="37611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solidFill>
                      <a:srgbClr val="0B3EA2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Dữ liệu có cấu trúc</a:t>
                </a:r>
                <a:endParaRPr/>
              </a:p>
            </p:txBody>
          </p:sp>
          <p:sp>
            <p:nvSpPr>
              <p:cNvPr id="1088" name="Google Shape;1088;p45"/>
              <p:cNvSpPr/>
              <p:nvPr/>
            </p:nvSpPr>
            <p:spPr>
              <a:xfrm>
                <a:off x="1969012" y="3019943"/>
                <a:ext cx="37611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solidFill>
                      <a:srgbClr val="CC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Dữ liệu phi cấu trúc</a:t>
                </a:r>
                <a:endParaRPr>
                  <a:solidFill>
                    <a:srgbClr val="CC0000"/>
                  </a:solidFill>
                </a:endParaRPr>
              </a:p>
            </p:txBody>
          </p:sp>
          <p:sp>
            <p:nvSpPr>
              <p:cNvPr id="1089" name="Google Shape;1089;p45"/>
              <p:cNvSpPr/>
              <p:nvPr/>
            </p:nvSpPr>
            <p:spPr>
              <a:xfrm>
                <a:off x="1969018" y="4358700"/>
                <a:ext cx="37611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solidFill>
                      <a:srgbClr val="38761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Dữ liệu bán cấu trúc</a:t>
                </a:r>
                <a:endParaRPr>
                  <a:solidFill>
                    <a:srgbClr val="38761D"/>
                  </a:solidFill>
                </a:endParaRPr>
              </a:p>
            </p:txBody>
          </p:sp>
        </p:grpSp>
        <p:cxnSp>
          <p:nvCxnSpPr>
            <p:cNvPr id="1090" name="Google Shape;1090;p45"/>
            <p:cNvCxnSpPr/>
            <p:nvPr/>
          </p:nvCxnSpPr>
          <p:spPr>
            <a:xfrm>
              <a:off x="8472264" y="2924944"/>
              <a:ext cx="24483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91" name="Google Shape;1091;p45"/>
            <p:cNvCxnSpPr/>
            <p:nvPr/>
          </p:nvCxnSpPr>
          <p:spPr>
            <a:xfrm>
              <a:off x="8472264" y="4263691"/>
              <a:ext cx="24483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92" name="Google Shape;1092;p45"/>
          <p:cNvSpPr/>
          <p:nvPr/>
        </p:nvSpPr>
        <p:spPr>
          <a:xfrm>
            <a:off x="450706" y="1569679"/>
            <a:ext cx="3332089" cy="3059291"/>
          </a:xfrm>
          <a:custGeom>
            <a:rect b="b" l="l" r="r" t="t"/>
            <a:pathLst>
              <a:path extrusionOk="0" h="1404" w="1404">
                <a:moveTo>
                  <a:pt x="702" y="1404"/>
                </a:moveTo>
                <a:cubicBezTo>
                  <a:pt x="673" y="1404"/>
                  <a:pt x="646" y="1393"/>
                  <a:pt x="625" y="1372"/>
                </a:cubicBezTo>
                <a:cubicBezTo>
                  <a:pt x="31" y="778"/>
                  <a:pt x="31" y="778"/>
                  <a:pt x="31" y="778"/>
                </a:cubicBezTo>
                <a:cubicBezTo>
                  <a:pt x="11" y="758"/>
                  <a:pt x="0" y="731"/>
                  <a:pt x="0" y="702"/>
                </a:cubicBezTo>
                <a:cubicBezTo>
                  <a:pt x="0" y="673"/>
                  <a:pt x="11" y="646"/>
                  <a:pt x="31" y="625"/>
                </a:cubicBezTo>
                <a:cubicBezTo>
                  <a:pt x="625" y="31"/>
                  <a:pt x="625" y="31"/>
                  <a:pt x="625" y="31"/>
                </a:cubicBezTo>
                <a:cubicBezTo>
                  <a:pt x="646" y="11"/>
                  <a:pt x="673" y="0"/>
                  <a:pt x="702" y="0"/>
                </a:cubicBezTo>
                <a:cubicBezTo>
                  <a:pt x="731" y="0"/>
                  <a:pt x="758" y="11"/>
                  <a:pt x="778" y="31"/>
                </a:cubicBezTo>
                <a:cubicBezTo>
                  <a:pt x="1372" y="626"/>
                  <a:pt x="1372" y="626"/>
                  <a:pt x="1372" y="626"/>
                </a:cubicBezTo>
                <a:cubicBezTo>
                  <a:pt x="1393" y="646"/>
                  <a:pt x="1404" y="673"/>
                  <a:pt x="1404" y="702"/>
                </a:cubicBezTo>
                <a:cubicBezTo>
                  <a:pt x="1404" y="731"/>
                  <a:pt x="1393" y="758"/>
                  <a:pt x="1372" y="778"/>
                </a:cubicBezTo>
                <a:cubicBezTo>
                  <a:pt x="778" y="1372"/>
                  <a:pt x="778" y="1372"/>
                  <a:pt x="778" y="1372"/>
                </a:cubicBezTo>
                <a:cubicBezTo>
                  <a:pt x="758" y="1393"/>
                  <a:pt x="731" y="1404"/>
                  <a:pt x="702" y="1404"/>
                </a:cubicBezTo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76200">
            <a:solidFill>
              <a:srgbClr val="E2E9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093" name="Google Shape;1093;p45"/>
          <p:cNvGrpSpPr/>
          <p:nvPr/>
        </p:nvGrpSpPr>
        <p:grpSpPr>
          <a:xfrm>
            <a:off x="183893" y="197685"/>
            <a:ext cx="4214307" cy="772166"/>
            <a:chOff x="0" y="112514"/>
            <a:chExt cx="4214307" cy="772166"/>
          </a:xfrm>
        </p:grpSpPr>
        <p:sp>
          <p:nvSpPr>
            <p:cNvPr id="1094" name="Google Shape;1094;p45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095" name="Google Shape;1095;p45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096" name="Google Shape;1096;p45"/>
            <p:cNvSpPr txBox="1"/>
            <p:nvPr/>
          </p:nvSpPr>
          <p:spPr>
            <a:xfrm>
              <a:off x="980607" y="331979"/>
              <a:ext cx="3233700" cy="46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30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Các loại dữ liệu</a:t>
              </a:r>
              <a:endParaRPr sz="3000"/>
            </a:p>
          </p:txBody>
        </p: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2" name="Google Shape;1102;p46"/>
          <p:cNvGrpSpPr/>
          <p:nvPr/>
        </p:nvGrpSpPr>
        <p:grpSpPr>
          <a:xfrm>
            <a:off x="183893" y="197685"/>
            <a:ext cx="4967014" cy="772166"/>
            <a:chOff x="0" y="112514"/>
            <a:chExt cx="4967014" cy="772166"/>
          </a:xfrm>
        </p:grpSpPr>
        <p:sp>
          <p:nvSpPr>
            <p:cNvPr id="1103" name="Google Shape;1103;p46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04" name="Google Shape;1104;p46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05" name="Google Shape;1105;p46"/>
            <p:cNvSpPr txBox="1"/>
            <p:nvPr/>
          </p:nvSpPr>
          <p:spPr>
            <a:xfrm>
              <a:off x="980614" y="331979"/>
              <a:ext cx="39864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có cấu trúc</a:t>
              </a:r>
              <a:endParaRPr sz="2500"/>
            </a:p>
          </p:txBody>
        </p:sp>
      </p:grpSp>
      <p:grpSp>
        <p:nvGrpSpPr>
          <p:cNvPr id="1106" name="Google Shape;1106;p46"/>
          <p:cNvGrpSpPr/>
          <p:nvPr/>
        </p:nvGrpSpPr>
        <p:grpSpPr>
          <a:xfrm>
            <a:off x="766095" y="1215543"/>
            <a:ext cx="8029224" cy="2464482"/>
            <a:chOff x="1233431" y="1766585"/>
            <a:chExt cx="9815677" cy="3145880"/>
          </a:xfrm>
        </p:grpSpPr>
        <p:grpSp>
          <p:nvGrpSpPr>
            <p:cNvPr id="1107" name="Google Shape;1107;p46"/>
            <p:cNvGrpSpPr/>
            <p:nvPr/>
          </p:nvGrpSpPr>
          <p:grpSpPr>
            <a:xfrm>
              <a:off x="1233431" y="1766585"/>
              <a:ext cx="956683" cy="3145880"/>
              <a:chOff x="1646791" y="2020051"/>
              <a:chExt cx="882305" cy="2901300"/>
            </a:xfrm>
          </p:grpSpPr>
          <p:sp>
            <p:nvSpPr>
              <p:cNvPr id="1108" name="Google Shape;1108;p46"/>
              <p:cNvSpPr/>
              <p:nvPr/>
            </p:nvSpPr>
            <p:spPr>
              <a:xfrm>
                <a:off x="2036693" y="3270904"/>
                <a:ext cx="439518" cy="374337"/>
              </a:xfrm>
              <a:custGeom>
                <a:rect b="b" l="l" r="r" t="t"/>
                <a:pathLst>
                  <a:path extrusionOk="0" h="340" w="400">
                    <a:moveTo>
                      <a:pt x="182" y="180"/>
                    </a:moveTo>
                    <a:cubicBezTo>
                      <a:pt x="218" y="180"/>
                      <a:pt x="218" y="180"/>
                      <a:pt x="218" y="180"/>
                    </a:cubicBezTo>
                    <a:cubicBezTo>
                      <a:pt x="218" y="220"/>
                      <a:pt x="218" y="220"/>
                      <a:pt x="218" y="220"/>
                    </a:cubicBez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20"/>
                      <a:pt x="397" y="131"/>
                      <a:pt x="396" y="103"/>
                    </a:cubicBezTo>
                    <a:cubicBezTo>
                      <a:pt x="395" y="76"/>
                      <a:pt x="385" y="60"/>
                      <a:pt x="356" y="60"/>
                    </a:cubicBezTo>
                    <a:cubicBezTo>
                      <a:pt x="292" y="60"/>
                      <a:pt x="292" y="60"/>
                      <a:pt x="292" y="60"/>
                    </a:cubicBezTo>
                    <a:cubicBezTo>
                      <a:pt x="282" y="41"/>
                      <a:pt x="271" y="21"/>
                      <a:pt x="268" y="15"/>
                    </a:cubicBezTo>
                    <a:cubicBezTo>
                      <a:pt x="261" y="2"/>
                      <a:pt x="259" y="0"/>
                      <a:pt x="244" y="0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41" y="0"/>
                      <a:pt x="138" y="2"/>
                      <a:pt x="132" y="15"/>
                    </a:cubicBezTo>
                    <a:cubicBezTo>
                      <a:pt x="129" y="21"/>
                      <a:pt x="118" y="41"/>
                      <a:pt x="108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14" y="60"/>
                      <a:pt x="5" y="76"/>
                      <a:pt x="4" y="103"/>
                    </a:cubicBezTo>
                    <a:cubicBezTo>
                      <a:pt x="3" y="129"/>
                      <a:pt x="0" y="220"/>
                      <a:pt x="0" y="220"/>
                    </a:cubicBezTo>
                    <a:cubicBezTo>
                      <a:pt x="182" y="220"/>
                      <a:pt x="182" y="220"/>
                      <a:pt x="182" y="220"/>
                    </a:cubicBezTo>
                    <a:lnTo>
                      <a:pt x="182" y="180"/>
                    </a:lnTo>
                    <a:close/>
                    <a:moveTo>
                      <a:pt x="153" y="38"/>
                    </a:moveTo>
                    <a:cubicBezTo>
                      <a:pt x="157" y="30"/>
                      <a:pt x="159" y="28"/>
                      <a:pt x="169" y="28"/>
                    </a:cubicBezTo>
                    <a:cubicBezTo>
                      <a:pt x="230" y="28"/>
                      <a:pt x="230" y="28"/>
                      <a:pt x="230" y="28"/>
                    </a:cubicBezTo>
                    <a:cubicBezTo>
                      <a:pt x="241" y="28"/>
                      <a:pt x="242" y="30"/>
                      <a:pt x="247" y="38"/>
                    </a:cubicBezTo>
                    <a:cubicBezTo>
                      <a:pt x="248" y="41"/>
                      <a:pt x="253" y="50"/>
                      <a:pt x="258" y="60"/>
                    </a:cubicBezTo>
                    <a:cubicBezTo>
                      <a:pt x="141" y="60"/>
                      <a:pt x="141" y="60"/>
                      <a:pt x="141" y="60"/>
                    </a:cubicBezTo>
                    <a:cubicBezTo>
                      <a:pt x="146" y="50"/>
                      <a:pt x="151" y="41"/>
                      <a:pt x="153" y="38"/>
                    </a:cubicBezTo>
                    <a:close/>
                    <a:moveTo>
                      <a:pt x="218" y="280"/>
                    </a:moveTo>
                    <a:cubicBezTo>
                      <a:pt x="182" y="280"/>
                      <a:pt x="182" y="280"/>
                      <a:pt x="182" y="280"/>
                    </a:cubicBezTo>
                    <a:cubicBezTo>
                      <a:pt x="182" y="240"/>
                      <a:pt x="182" y="240"/>
                      <a:pt x="182" y="240"/>
                    </a:cubicBezTo>
                    <a:cubicBezTo>
                      <a:pt x="10" y="240"/>
                      <a:pt x="10" y="240"/>
                      <a:pt x="10" y="240"/>
                    </a:cubicBezTo>
                    <a:cubicBezTo>
                      <a:pt x="10" y="240"/>
                      <a:pt x="12" y="276"/>
                      <a:pt x="14" y="306"/>
                    </a:cubicBezTo>
                    <a:cubicBezTo>
                      <a:pt x="14" y="319"/>
                      <a:pt x="18" y="340"/>
                      <a:pt x="50" y="340"/>
                    </a:cubicBezTo>
                    <a:cubicBezTo>
                      <a:pt x="350" y="340"/>
                      <a:pt x="350" y="340"/>
                      <a:pt x="350" y="340"/>
                    </a:cubicBezTo>
                    <a:cubicBezTo>
                      <a:pt x="381" y="340"/>
                      <a:pt x="385" y="319"/>
                      <a:pt x="386" y="306"/>
                    </a:cubicBezTo>
                    <a:cubicBezTo>
                      <a:pt x="388" y="275"/>
                      <a:pt x="390" y="240"/>
                      <a:pt x="390" y="240"/>
                    </a:cubicBezTo>
                    <a:cubicBezTo>
                      <a:pt x="218" y="240"/>
                      <a:pt x="218" y="240"/>
                      <a:pt x="218" y="240"/>
                    </a:cubicBezTo>
                    <a:lnTo>
                      <a:pt x="218" y="280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09" name="Google Shape;1109;p46"/>
              <p:cNvSpPr/>
              <p:nvPr/>
            </p:nvSpPr>
            <p:spPr>
              <a:xfrm>
                <a:off x="1983771" y="4229827"/>
                <a:ext cx="545325" cy="305590"/>
              </a:xfrm>
              <a:custGeom>
                <a:rect b="b" l="l" r="r" t="t"/>
                <a:pathLst>
                  <a:path extrusionOk="0" h="224" w="400">
                    <a:moveTo>
                      <a:pt x="200" y="0"/>
                    </a:moveTo>
                    <a:cubicBezTo>
                      <a:pt x="69" y="0"/>
                      <a:pt x="0" y="97"/>
                      <a:pt x="0" y="112"/>
                    </a:cubicBezTo>
                    <a:cubicBezTo>
                      <a:pt x="0" y="127"/>
                      <a:pt x="69" y="224"/>
                      <a:pt x="200" y="224"/>
                    </a:cubicBezTo>
                    <a:cubicBezTo>
                      <a:pt x="331" y="224"/>
                      <a:pt x="400" y="127"/>
                      <a:pt x="400" y="112"/>
                    </a:cubicBezTo>
                    <a:cubicBezTo>
                      <a:pt x="400" y="97"/>
                      <a:pt x="331" y="0"/>
                      <a:pt x="200" y="0"/>
                    </a:cubicBezTo>
                    <a:close/>
                    <a:moveTo>
                      <a:pt x="200" y="198"/>
                    </a:moveTo>
                    <a:cubicBezTo>
                      <a:pt x="151" y="198"/>
                      <a:pt x="111" y="159"/>
                      <a:pt x="111" y="112"/>
                    </a:cubicBezTo>
                    <a:cubicBezTo>
                      <a:pt x="111" y="64"/>
                      <a:pt x="151" y="26"/>
                      <a:pt x="200" y="26"/>
                    </a:cubicBezTo>
                    <a:cubicBezTo>
                      <a:pt x="249" y="26"/>
                      <a:pt x="289" y="64"/>
                      <a:pt x="289" y="112"/>
                    </a:cubicBezTo>
                    <a:cubicBezTo>
                      <a:pt x="289" y="159"/>
                      <a:pt x="249" y="198"/>
                      <a:pt x="200" y="198"/>
                    </a:cubicBezTo>
                    <a:close/>
                    <a:moveTo>
                      <a:pt x="200" y="112"/>
                    </a:moveTo>
                    <a:cubicBezTo>
                      <a:pt x="192" y="103"/>
                      <a:pt x="213" y="69"/>
                      <a:pt x="200" y="69"/>
                    </a:cubicBezTo>
                    <a:cubicBezTo>
                      <a:pt x="175" y="69"/>
                      <a:pt x="155" y="88"/>
                      <a:pt x="155" y="112"/>
                    </a:cubicBezTo>
                    <a:cubicBezTo>
                      <a:pt x="155" y="136"/>
                      <a:pt x="175" y="155"/>
                      <a:pt x="200" y="155"/>
                    </a:cubicBezTo>
                    <a:cubicBezTo>
                      <a:pt x="224" y="155"/>
                      <a:pt x="244" y="136"/>
                      <a:pt x="244" y="112"/>
                    </a:cubicBezTo>
                    <a:cubicBezTo>
                      <a:pt x="244" y="101"/>
                      <a:pt x="207" y="119"/>
                      <a:pt x="200" y="112"/>
                    </a:cubicBez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10" name="Google Shape;1110;p46"/>
              <p:cNvSpPr/>
              <p:nvPr/>
            </p:nvSpPr>
            <p:spPr>
              <a:xfrm>
                <a:off x="2081293" y="2336484"/>
                <a:ext cx="350302" cy="349833"/>
              </a:xfrm>
              <a:custGeom>
                <a:rect b="b" l="l" r="r" t="t"/>
                <a:pathLst>
                  <a:path extrusionOk="0" h="316" w="316">
                    <a:moveTo>
                      <a:pt x="287" y="29"/>
                    </a:moveTo>
                    <a:cubicBezTo>
                      <a:pt x="258" y="0"/>
                      <a:pt x="236" y="4"/>
                      <a:pt x="236" y="4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95" y="296"/>
                      <a:pt x="95" y="296"/>
                      <a:pt x="95" y="296"/>
                    </a:cubicBezTo>
                    <a:cubicBezTo>
                      <a:pt x="210" y="180"/>
                      <a:pt x="210" y="180"/>
                      <a:pt x="210" y="180"/>
                    </a:cubicBezTo>
                    <a:cubicBezTo>
                      <a:pt x="312" y="79"/>
                      <a:pt x="312" y="79"/>
                      <a:pt x="312" y="79"/>
                    </a:cubicBezTo>
                    <a:cubicBezTo>
                      <a:pt x="312" y="79"/>
                      <a:pt x="316" y="58"/>
                      <a:pt x="287" y="29"/>
                    </a:cubicBezTo>
                    <a:close/>
                    <a:moveTo>
                      <a:pt x="89" y="284"/>
                    </a:moveTo>
                    <a:cubicBezTo>
                      <a:pt x="57" y="291"/>
                      <a:pt x="57" y="291"/>
                      <a:pt x="57" y="291"/>
                    </a:cubicBezTo>
                    <a:cubicBezTo>
                      <a:pt x="54" y="285"/>
                      <a:pt x="50" y="280"/>
                      <a:pt x="43" y="273"/>
                    </a:cubicBezTo>
                    <a:cubicBezTo>
                      <a:pt x="36" y="266"/>
                      <a:pt x="30" y="262"/>
                      <a:pt x="24" y="259"/>
                    </a:cubicBezTo>
                    <a:cubicBezTo>
                      <a:pt x="31" y="226"/>
                      <a:pt x="31" y="226"/>
                      <a:pt x="31" y="226"/>
                    </a:cubicBezTo>
                    <a:cubicBezTo>
                      <a:pt x="41" y="217"/>
                      <a:pt x="41" y="217"/>
                      <a:pt x="41" y="217"/>
                    </a:cubicBezTo>
                    <a:cubicBezTo>
                      <a:pt x="41" y="217"/>
                      <a:pt x="58" y="217"/>
                      <a:pt x="78" y="237"/>
                    </a:cubicBezTo>
                    <a:cubicBezTo>
                      <a:pt x="98" y="257"/>
                      <a:pt x="99" y="275"/>
                      <a:pt x="99" y="275"/>
                    </a:cubicBezTo>
                    <a:lnTo>
                      <a:pt x="89" y="284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11" name="Google Shape;1111;p46"/>
              <p:cNvCxnSpPr/>
              <p:nvPr/>
            </p:nvCxnSpPr>
            <p:spPr>
              <a:xfrm>
                <a:off x="1646791" y="2020051"/>
                <a:ext cx="0" cy="29013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0B3EA2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112" name="Google Shape;1112;p46"/>
            <p:cNvSpPr txBox="1"/>
            <p:nvPr/>
          </p:nvSpPr>
          <p:spPr>
            <a:xfrm>
              <a:off x="2482313" y="1921371"/>
              <a:ext cx="84204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Các trường dữ liệu được tổ chức theo một định dạng cố định, dễ dàng lưu trữ, truy xuất và xử lý trong cơ sở dữ liệu quan hệ</a:t>
              </a:r>
              <a:endParaRPr sz="2100"/>
            </a:p>
          </p:txBody>
        </p:sp>
        <p:sp>
          <p:nvSpPr>
            <p:cNvPr id="1113" name="Google Shape;1113;p46"/>
            <p:cNvSpPr txBox="1"/>
            <p:nvPr/>
          </p:nvSpPr>
          <p:spPr>
            <a:xfrm>
              <a:off x="2482308" y="3219667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Mô hình hóa bằng lược </a:t>
              </a: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đồ</a:t>
              </a: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 quan hệ</a:t>
              </a:r>
              <a:endParaRPr sz="2100"/>
            </a:p>
          </p:txBody>
        </p:sp>
        <p:sp>
          <p:nvSpPr>
            <p:cNvPr id="1114" name="Google Shape;1114;p46"/>
            <p:cNvSpPr txBox="1"/>
            <p:nvPr/>
          </p:nvSpPr>
          <p:spPr>
            <a:xfrm>
              <a:off x="2482306" y="4162656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Lưu trữ dưới dạng bảng gồm các cột và các dòng</a:t>
              </a:r>
              <a:endParaRPr sz="2100"/>
            </a:p>
          </p:txBody>
        </p: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0" name="Google Shape;1120;p47"/>
          <p:cNvGrpSpPr/>
          <p:nvPr/>
        </p:nvGrpSpPr>
        <p:grpSpPr>
          <a:xfrm>
            <a:off x="183893" y="197685"/>
            <a:ext cx="7619302" cy="772166"/>
            <a:chOff x="0" y="112514"/>
            <a:chExt cx="7619302" cy="772166"/>
          </a:xfrm>
        </p:grpSpPr>
        <p:sp>
          <p:nvSpPr>
            <p:cNvPr id="1121" name="Google Shape;1121;p47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23" name="Google Shape;1123;p47"/>
            <p:cNvSpPr txBox="1"/>
            <p:nvPr/>
          </p:nvSpPr>
          <p:spPr>
            <a:xfrm>
              <a:off x="980602" y="331979"/>
              <a:ext cx="66387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có cấu trúc</a:t>
              </a:r>
              <a:endParaRPr sz="2500"/>
            </a:p>
          </p:txBody>
        </p:sp>
      </p:grpSp>
      <p:pic>
        <p:nvPicPr>
          <p:cNvPr id="1124" name="Google Shape;112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00" y="1226238"/>
            <a:ext cx="2443827" cy="183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47"/>
          <p:cNvSpPr txBox="1"/>
          <p:nvPr>
            <p:ph idx="1" type="body"/>
          </p:nvPr>
        </p:nvSpPr>
        <p:spPr>
          <a:xfrm>
            <a:off x="3000200" y="1122250"/>
            <a:ext cx="5949900" cy="3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Khách hàng (</a:t>
            </a:r>
            <a:r>
              <a:rPr b="1" lang="en" sz="1800"/>
              <a:t>mã số</a:t>
            </a:r>
            <a:r>
              <a:rPr lang="en" sz="1800"/>
              <a:t>, họ tên, địa chỉ, ngày sinh, số điện thoại, ngày mở tài khoản, …)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Nhà hàng (</a:t>
            </a:r>
            <a:r>
              <a:rPr b="1" lang="en" sz="1800">
                <a:solidFill>
                  <a:schemeClr val="dk1"/>
                </a:solidFill>
              </a:rPr>
              <a:t>mã số</a:t>
            </a:r>
            <a:r>
              <a:rPr lang="en" sz="1800">
                <a:solidFill>
                  <a:schemeClr val="dk1"/>
                </a:solidFill>
              </a:rPr>
              <a:t>, tên, địa chỉ, số sao trung bình, giờ mở/đóng cửa, trạng thái, …)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Món ăn (</a:t>
            </a:r>
            <a:r>
              <a:rPr b="1" lang="en" sz="1800">
                <a:solidFill>
                  <a:schemeClr val="dk1"/>
                </a:solidFill>
              </a:rPr>
              <a:t>mã số</a:t>
            </a:r>
            <a:r>
              <a:rPr lang="en" sz="1800">
                <a:solidFill>
                  <a:schemeClr val="dk1"/>
                </a:solidFill>
              </a:rPr>
              <a:t>, tên, </a:t>
            </a:r>
            <a:r>
              <a:rPr i="1" lang="en" sz="1800">
                <a:solidFill>
                  <a:schemeClr val="dk1"/>
                </a:solidFill>
              </a:rPr>
              <a:t>mã nhà hàng</a:t>
            </a:r>
            <a:r>
              <a:rPr lang="en" sz="1800">
                <a:solidFill>
                  <a:schemeClr val="dk1"/>
                </a:solidFill>
              </a:rPr>
              <a:t>, giá)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Đơn hàng (</a:t>
            </a:r>
            <a:r>
              <a:rPr b="1" lang="en" sz="1800">
                <a:solidFill>
                  <a:schemeClr val="dk1"/>
                </a:solidFill>
              </a:rPr>
              <a:t>mã đơn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b="1" lang="en" sz="1800">
                <a:solidFill>
                  <a:schemeClr val="dk1"/>
                </a:solidFill>
              </a:rPr>
              <a:t>mã khách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i="1" lang="en" sz="1800">
                <a:solidFill>
                  <a:schemeClr val="dk1"/>
                </a:solidFill>
              </a:rPr>
              <a:t>mã nhà hàng</a:t>
            </a:r>
            <a:r>
              <a:rPr lang="en" sz="1800">
                <a:solidFill>
                  <a:schemeClr val="dk1"/>
                </a:solidFill>
              </a:rPr>
              <a:t>, tổng giá, trạng thái, thời gian)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Chi tiết đơn hàng (</a:t>
            </a:r>
            <a:r>
              <a:rPr b="1" lang="en" sz="1800">
                <a:solidFill>
                  <a:schemeClr val="dk1"/>
                </a:solidFill>
              </a:rPr>
              <a:t>mã số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i="1" lang="en" sz="1800">
                <a:solidFill>
                  <a:schemeClr val="dk1"/>
                </a:solidFill>
              </a:rPr>
              <a:t>mã đơn hàng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i="1" lang="en" sz="1800">
                <a:solidFill>
                  <a:schemeClr val="dk1"/>
                </a:solidFill>
              </a:rPr>
              <a:t>mã món</a:t>
            </a:r>
            <a:r>
              <a:rPr lang="en" sz="1800">
                <a:solidFill>
                  <a:schemeClr val="dk1"/>
                </a:solidFill>
              </a:rPr>
              <a:t>, số lượng, giá)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Gợi ý món ăn (</a:t>
            </a:r>
            <a:r>
              <a:rPr b="1" lang="en" sz="1800">
                <a:solidFill>
                  <a:schemeClr val="dk1"/>
                </a:solidFill>
              </a:rPr>
              <a:t>mã gợi ý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i="1" lang="en" sz="1800">
                <a:solidFill>
                  <a:schemeClr val="dk1"/>
                </a:solidFill>
              </a:rPr>
              <a:t>mã khách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i="1" lang="en" sz="1800">
                <a:solidFill>
                  <a:schemeClr val="dk1"/>
                </a:solidFill>
              </a:rPr>
              <a:t>mã món</a:t>
            </a:r>
            <a:r>
              <a:rPr lang="en" sz="1800">
                <a:solidFill>
                  <a:schemeClr val="dk1"/>
                </a:solidFill>
              </a:rPr>
              <a:t>, lý do gợi ý)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Thanh toán (</a:t>
            </a:r>
            <a:r>
              <a:rPr b="1" lang="en" sz="1800">
                <a:solidFill>
                  <a:schemeClr val="dk1"/>
                </a:solidFill>
              </a:rPr>
              <a:t>mã khách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b="1" lang="en" sz="1800">
                <a:solidFill>
                  <a:schemeClr val="dk1"/>
                </a:solidFill>
              </a:rPr>
              <a:t>mã đơn hàng</a:t>
            </a:r>
            <a:r>
              <a:rPr lang="en" sz="1800">
                <a:solidFill>
                  <a:schemeClr val="dk1"/>
                </a:solidFill>
              </a:rPr>
              <a:t>, phí ship, voucher, giá phải trả, đã thanh toán, hình thức thanh toán)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126" name="Google Shape;112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403" y="3315500"/>
            <a:ext cx="2443825" cy="14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2" name="Google Shape;1132;p48"/>
          <p:cNvGrpSpPr/>
          <p:nvPr/>
        </p:nvGrpSpPr>
        <p:grpSpPr>
          <a:xfrm>
            <a:off x="183893" y="197685"/>
            <a:ext cx="4967014" cy="772166"/>
            <a:chOff x="0" y="112514"/>
            <a:chExt cx="4967014" cy="772166"/>
          </a:xfrm>
        </p:grpSpPr>
        <p:sp>
          <p:nvSpPr>
            <p:cNvPr id="1133" name="Google Shape;1133;p48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35" name="Google Shape;1135;p48"/>
            <p:cNvSpPr txBox="1"/>
            <p:nvPr/>
          </p:nvSpPr>
          <p:spPr>
            <a:xfrm>
              <a:off x="980614" y="331979"/>
              <a:ext cx="39864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phi cấu trúc</a:t>
              </a:r>
              <a:endParaRPr sz="2500"/>
            </a:p>
          </p:txBody>
        </p:sp>
      </p:grpSp>
      <p:grpSp>
        <p:nvGrpSpPr>
          <p:cNvPr id="1136" name="Google Shape;1136;p48"/>
          <p:cNvGrpSpPr/>
          <p:nvPr/>
        </p:nvGrpSpPr>
        <p:grpSpPr>
          <a:xfrm>
            <a:off x="766095" y="1215543"/>
            <a:ext cx="8029224" cy="2464482"/>
            <a:chOff x="1233431" y="1766585"/>
            <a:chExt cx="9815677" cy="3145880"/>
          </a:xfrm>
        </p:grpSpPr>
        <p:grpSp>
          <p:nvGrpSpPr>
            <p:cNvPr id="1137" name="Google Shape;1137;p48"/>
            <p:cNvGrpSpPr/>
            <p:nvPr/>
          </p:nvGrpSpPr>
          <p:grpSpPr>
            <a:xfrm>
              <a:off x="1233431" y="1766585"/>
              <a:ext cx="956683" cy="3145880"/>
              <a:chOff x="1646791" y="2020051"/>
              <a:chExt cx="882305" cy="2901300"/>
            </a:xfrm>
          </p:grpSpPr>
          <p:sp>
            <p:nvSpPr>
              <p:cNvPr id="1138" name="Google Shape;1138;p48"/>
              <p:cNvSpPr/>
              <p:nvPr/>
            </p:nvSpPr>
            <p:spPr>
              <a:xfrm>
                <a:off x="2036693" y="3270904"/>
                <a:ext cx="439518" cy="374337"/>
              </a:xfrm>
              <a:custGeom>
                <a:rect b="b" l="l" r="r" t="t"/>
                <a:pathLst>
                  <a:path extrusionOk="0" h="340" w="400">
                    <a:moveTo>
                      <a:pt x="182" y="180"/>
                    </a:moveTo>
                    <a:cubicBezTo>
                      <a:pt x="218" y="180"/>
                      <a:pt x="218" y="180"/>
                      <a:pt x="218" y="180"/>
                    </a:cubicBezTo>
                    <a:cubicBezTo>
                      <a:pt x="218" y="220"/>
                      <a:pt x="218" y="220"/>
                      <a:pt x="218" y="220"/>
                    </a:cubicBez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20"/>
                      <a:pt x="397" y="131"/>
                      <a:pt x="396" y="103"/>
                    </a:cubicBezTo>
                    <a:cubicBezTo>
                      <a:pt x="395" y="76"/>
                      <a:pt x="385" y="60"/>
                      <a:pt x="356" y="60"/>
                    </a:cubicBezTo>
                    <a:cubicBezTo>
                      <a:pt x="292" y="60"/>
                      <a:pt x="292" y="60"/>
                      <a:pt x="292" y="60"/>
                    </a:cubicBezTo>
                    <a:cubicBezTo>
                      <a:pt x="282" y="41"/>
                      <a:pt x="271" y="21"/>
                      <a:pt x="268" y="15"/>
                    </a:cubicBezTo>
                    <a:cubicBezTo>
                      <a:pt x="261" y="2"/>
                      <a:pt x="259" y="0"/>
                      <a:pt x="244" y="0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41" y="0"/>
                      <a:pt x="138" y="2"/>
                      <a:pt x="132" y="15"/>
                    </a:cubicBezTo>
                    <a:cubicBezTo>
                      <a:pt x="129" y="21"/>
                      <a:pt x="118" y="41"/>
                      <a:pt x="108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14" y="60"/>
                      <a:pt x="5" y="76"/>
                      <a:pt x="4" y="103"/>
                    </a:cubicBezTo>
                    <a:cubicBezTo>
                      <a:pt x="3" y="129"/>
                      <a:pt x="0" y="220"/>
                      <a:pt x="0" y="220"/>
                    </a:cubicBezTo>
                    <a:cubicBezTo>
                      <a:pt x="182" y="220"/>
                      <a:pt x="182" y="220"/>
                      <a:pt x="182" y="220"/>
                    </a:cubicBezTo>
                    <a:lnTo>
                      <a:pt x="182" y="180"/>
                    </a:lnTo>
                    <a:close/>
                    <a:moveTo>
                      <a:pt x="153" y="38"/>
                    </a:moveTo>
                    <a:cubicBezTo>
                      <a:pt x="157" y="30"/>
                      <a:pt x="159" y="28"/>
                      <a:pt x="169" y="28"/>
                    </a:cubicBezTo>
                    <a:cubicBezTo>
                      <a:pt x="230" y="28"/>
                      <a:pt x="230" y="28"/>
                      <a:pt x="230" y="28"/>
                    </a:cubicBezTo>
                    <a:cubicBezTo>
                      <a:pt x="241" y="28"/>
                      <a:pt x="242" y="30"/>
                      <a:pt x="247" y="38"/>
                    </a:cubicBezTo>
                    <a:cubicBezTo>
                      <a:pt x="248" y="41"/>
                      <a:pt x="253" y="50"/>
                      <a:pt x="258" y="60"/>
                    </a:cubicBezTo>
                    <a:cubicBezTo>
                      <a:pt x="141" y="60"/>
                      <a:pt x="141" y="60"/>
                      <a:pt x="141" y="60"/>
                    </a:cubicBezTo>
                    <a:cubicBezTo>
                      <a:pt x="146" y="50"/>
                      <a:pt x="151" y="41"/>
                      <a:pt x="153" y="38"/>
                    </a:cubicBezTo>
                    <a:close/>
                    <a:moveTo>
                      <a:pt x="218" y="280"/>
                    </a:moveTo>
                    <a:cubicBezTo>
                      <a:pt x="182" y="280"/>
                      <a:pt x="182" y="280"/>
                      <a:pt x="182" y="280"/>
                    </a:cubicBezTo>
                    <a:cubicBezTo>
                      <a:pt x="182" y="240"/>
                      <a:pt x="182" y="240"/>
                      <a:pt x="182" y="240"/>
                    </a:cubicBezTo>
                    <a:cubicBezTo>
                      <a:pt x="10" y="240"/>
                      <a:pt x="10" y="240"/>
                      <a:pt x="10" y="240"/>
                    </a:cubicBezTo>
                    <a:cubicBezTo>
                      <a:pt x="10" y="240"/>
                      <a:pt x="12" y="276"/>
                      <a:pt x="14" y="306"/>
                    </a:cubicBezTo>
                    <a:cubicBezTo>
                      <a:pt x="14" y="319"/>
                      <a:pt x="18" y="340"/>
                      <a:pt x="50" y="340"/>
                    </a:cubicBezTo>
                    <a:cubicBezTo>
                      <a:pt x="350" y="340"/>
                      <a:pt x="350" y="340"/>
                      <a:pt x="350" y="340"/>
                    </a:cubicBezTo>
                    <a:cubicBezTo>
                      <a:pt x="381" y="340"/>
                      <a:pt x="385" y="319"/>
                      <a:pt x="386" y="306"/>
                    </a:cubicBezTo>
                    <a:cubicBezTo>
                      <a:pt x="388" y="275"/>
                      <a:pt x="390" y="240"/>
                      <a:pt x="390" y="240"/>
                    </a:cubicBezTo>
                    <a:cubicBezTo>
                      <a:pt x="218" y="240"/>
                      <a:pt x="218" y="240"/>
                      <a:pt x="218" y="240"/>
                    </a:cubicBezTo>
                    <a:lnTo>
                      <a:pt x="218" y="280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39" name="Google Shape;1139;p48"/>
              <p:cNvSpPr/>
              <p:nvPr/>
            </p:nvSpPr>
            <p:spPr>
              <a:xfrm>
                <a:off x="1983771" y="4229827"/>
                <a:ext cx="545325" cy="305590"/>
              </a:xfrm>
              <a:custGeom>
                <a:rect b="b" l="l" r="r" t="t"/>
                <a:pathLst>
                  <a:path extrusionOk="0" h="224" w="400">
                    <a:moveTo>
                      <a:pt x="200" y="0"/>
                    </a:moveTo>
                    <a:cubicBezTo>
                      <a:pt x="69" y="0"/>
                      <a:pt x="0" y="97"/>
                      <a:pt x="0" y="112"/>
                    </a:cubicBezTo>
                    <a:cubicBezTo>
                      <a:pt x="0" y="127"/>
                      <a:pt x="69" y="224"/>
                      <a:pt x="200" y="224"/>
                    </a:cubicBezTo>
                    <a:cubicBezTo>
                      <a:pt x="331" y="224"/>
                      <a:pt x="400" y="127"/>
                      <a:pt x="400" y="112"/>
                    </a:cubicBezTo>
                    <a:cubicBezTo>
                      <a:pt x="400" y="97"/>
                      <a:pt x="331" y="0"/>
                      <a:pt x="200" y="0"/>
                    </a:cubicBezTo>
                    <a:close/>
                    <a:moveTo>
                      <a:pt x="200" y="198"/>
                    </a:moveTo>
                    <a:cubicBezTo>
                      <a:pt x="151" y="198"/>
                      <a:pt x="111" y="159"/>
                      <a:pt x="111" y="112"/>
                    </a:cubicBezTo>
                    <a:cubicBezTo>
                      <a:pt x="111" y="64"/>
                      <a:pt x="151" y="26"/>
                      <a:pt x="200" y="26"/>
                    </a:cubicBezTo>
                    <a:cubicBezTo>
                      <a:pt x="249" y="26"/>
                      <a:pt x="289" y="64"/>
                      <a:pt x="289" y="112"/>
                    </a:cubicBezTo>
                    <a:cubicBezTo>
                      <a:pt x="289" y="159"/>
                      <a:pt x="249" y="198"/>
                      <a:pt x="200" y="198"/>
                    </a:cubicBezTo>
                    <a:close/>
                    <a:moveTo>
                      <a:pt x="200" y="112"/>
                    </a:moveTo>
                    <a:cubicBezTo>
                      <a:pt x="192" y="103"/>
                      <a:pt x="213" y="69"/>
                      <a:pt x="200" y="69"/>
                    </a:cubicBezTo>
                    <a:cubicBezTo>
                      <a:pt x="175" y="69"/>
                      <a:pt x="155" y="88"/>
                      <a:pt x="155" y="112"/>
                    </a:cubicBezTo>
                    <a:cubicBezTo>
                      <a:pt x="155" y="136"/>
                      <a:pt x="175" y="155"/>
                      <a:pt x="200" y="155"/>
                    </a:cubicBezTo>
                    <a:cubicBezTo>
                      <a:pt x="224" y="155"/>
                      <a:pt x="244" y="136"/>
                      <a:pt x="244" y="112"/>
                    </a:cubicBezTo>
                    <a:cubicBezTo>
                      <a:pt x="244" y="101"/>
                      <a:pt x="207" y="119"/>
                      <a:pt x="200" y="112"/>
                    </a:cubicBez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sp>
            <p:nvSpPr>
              <p:cNvPr id="1140" name="Google Shape;1140;p48"/>
              <p:cNvSpPr/>
              <p:nvPr/>
            </p:nvSpPr>
            <p:spPr>
              <a:xfrm>
                <a:off x="2081293" y="2336484"/>
                <a:ext cx="350302" cy="349833"/>
              </a:xfrm>
              <a:custGeom>
                <a:rect b="b" l="l" r="r" t="t"/>
                <a:pathLst>
                  <a:path extrusionOk="0" h="316" w="316">
                    <a:moveTo>
                      <a:pt x="287" y="29"/>
                    </a:moveTo>
                    <a:cubicBezTo>
                      <a:pt x="258" y="0"/>
                      <a:pt x="236" y="4"/>
                      <a:pt x="236" y="4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95" y="296"/>
                      <a:pt x="95" y="296"/>
                      <a:pt x="95" y="296"/>
                    </a:cubicBezTo>
                    <a:cubicBezTo>
                      <a:pt x="210" y="180"/>
                      <a:pt x="210" y="180"/>
                      <a:pt x="210" y="180"/>
                    </a:cubicBezTo>
                    <a:cubicBezTo>
                      <a:pt x="312" y="79"/>
                      <a:pt x="312" y="79"/>
                      <a:pt x="312" y="79"/>
                    </a:cubicBezTo>
                    <a:cubicBezTo>
                      <a:pt x="312" y="79"/>
                      <a:pt x="316" y="58"/>
                      <a:pt x="287" y="29"/>
                    </a:cubicBezTo>
                    <a:close/>
                    <a:moveTo>
                      <a:pt x="89" y="284"/>
                    </a:moveTo>
                    <a:cubicBezTo>
                      <a:pt x="57" y="291"/>
                      <a:pt x="57" y="291"/>
                      <a:pt x="57" y="291"/>
                    </a:cubicBezTo>
                    <a:cubicBezTo>
                      <a:pt x="54" y="285"/>
                      <a:pt x="50" y="280"/>
                      <a:pt x="43" y="273"/>
                    </a:cubicBezTo>
                    <a:cubicBezTo>
                      <a:pt x="36" y="266"/>
                      <a:pt x="30" y="262"/>
                      <a:pt x="24" y="259"/>
                    </a:cubicBezTo>
                    <a:cubicBezTo>
                      <a:pt x="31" y="226"/>
                      <a:pt x="31" y="226"/>
                      <a:pt x="31" y="226"/>
                    </a:cubicBezTo>
                    <a:cubicBezTo>
                      <a:pt x="41" y="217"/>
                      <a:pt x="41" y="217"/>
                      <a:pt x="41" y="217"/>
                    </a:cubicBezTo>
                    <a:cubicBezTo>
                      <a:pt x="41" y="217"/>
                      <a:pt x="58" y="217"/>
                      <a:pt x="78" y="237"/>
                    </a:cubicBezTo>
                    <a:cubicBezTo>
                      <a:pt x="98" y="257"/>
                      <a:pt x="99" y="275"/>
                      <a:pt x="99" y="275"/>
                    </a:cubicBezTo>
                    <a:lnTo>
                      <a:pt x="89" y="284"/>
                    </a:lnTo>
                    <a:close/>
                  </a:path>
                </a:pathLst>
              </a:custGeom>
              <a:solidFill>
                <a:srgbClr val="0B3EA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41" name="Google Shape;1141;p48"/>
              <p:cNvCxnSpPr/>
              <p:nvPr/>
            </p:nvCxnSpPr>
            <p:spPr>
              <a:xfrm>
                <a:off x="1646791" y="2020051"/>
                <a:ext cx="0" cy="29013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0B3EA2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142" name="Google Shape;1142;p48"/>
            <p:cNvSpPr txBox="1"/>
            <p:nvPr/>
          </p:nvSpPr>
          <p:spPr>
            <a:xfrm>
              <a:off x="2482313" y="1921371"/>
              <a:ext cx="84204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Không tuân theo một định dạng hoặc mô hình cụ thể, không được tổ chức trong bảng hay cơ sở dữ liệu quan hệ</a:t>
              </a:r>
              <a:endParaRPr sz="2100"/>
            </a:p>
          </p:txBody>
        </p:sp>
        <p:sp>
          <p:nvSpPr>
            <p:cNvPr id="1143" name="Google Shape;1143;p48"/>
            <p:cNvSpPr txBox="1"/>
            <p:nvPr/>
          </p:nvSpPr>
          <p:spPr>
            <a:xfrm>
              <a:off x="2482308" y="3061415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 lnSpcReduction="20000"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Linh hoạt, phong phú, hữu ích để khai thác bằng AI &amp; Deep Learning</a:t>
              </a:r>
              <a:endParaRPr sz="2100"/>
            </a:p>
          </p:txBody>
        </p:sp>
        <p:sp>
          <p:nvSpPr>
            <p:cNvPr id="1144" name="Google Shape;1144;p48"/>
            <p:cNvSpPr txBox="1"/>
            <p:nvPr/>
          </p:nvSpPr>
          <p:spPr>
            <a:xfrm>
              <a:off x="2482306" y="4201493"/>
              <a:ext cx="85668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solidFill>
                    <a:srgbClr val="808080"/>
                  </a:solidFill>
                  <a:latin typeface="Noto Sans"/>
                  <a:ea typeface="Noto Sans"/>
                  <a:cs typeface="Noto Sans"/>
                  <a:sym typeface="Noto Sans"/>
                </a:rPr>
                <a:t>Gồm nhiều dạng: văn bản, hình ảnh &amp; video, đồ thị</a:t>
              </a:r>
              <a:endParaRPr sz="2100"/>
            </a:p>
          </p:txBody>
        </p: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0" name="Google Shape;1150;p49"/>
          <p:cNvGrpSpPr/>
          <p:nvPr/>
        </p:nvGrpSpPr>
        <p:grpSpPr>
          <a:xfrm>
            <a:off x="1387219" y="1124281"/>
            <a:ext cx="2842439" cy="3764818"/>
            <a:chOff x="3109326" y="995289"/>
            <a:chExt cx="2016343" cy="2965591"/>
          </a:xfrm>
        </p:grpSpPr>
        <p:sp>
          <p:nvSpPr>
            <p:cNvPr id="1151" name="Google Shape;1151;p49"/>
            <p:cNvSpPr/>
            <p:nvPr/>
          </p:nvSpPr>
          <p:spPr>
            <a:xfrm rot="-2700000">
              <a:off x="3956725" y="2166434"/>
              <a:ext cx="861256" cy="861256"/>
            </a:xfrm>
            <a:prstGeom prst="rect">
              <a:avLst/>
            </a:prstGeom>
            <a:solidFill>
              <a:srgbClr val="0B3EA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52" name="Google Shape;1152;p49"/>
            <p:cNvSpPr/>
            <p:nvPr/>
          </p:nvSpPr>
          <p:spPr>
            <a:xfrm rot="-2700000">
              <a:off x="3296748" y="1182711"/>
              <a:ext cx="904955" cy="904955"/>
            </a:xfrm>
            <a:prstGeom prst="rect">
              <a:avLst/>
            </a:prstGeom>
            <a:solidFill>
              <a:srgbClr val="0B3EA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53" name="Google Shape;1153;p49"/>
            <p:cNvSpPr/>
            <p:nvPr/>
          </p:nvSpPr>
          <p:spPr>
            <a:xfrm rot="-2700000">
              <a:off x="3315067" y="1365661"/>
              <a:ext cx="861256" cy="861256"/>
            </a:xfrm>
            <a:prstGeom prst="rect">
              <a:avLst/>
            </a:prstGeom>
            <a:solidFill>
              <a:srgbClr val="1D8DD8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54" name="Google Shape;1154;p49"/>
            <p:cNvSpPr txBox="1"/>
            <p:nvPr/>
          </p:nvSpPr>
          <p:spPr>
            <a:xfrm>
              <a:off x="3248141" y="1578480"/>
              <a:ext cx="9951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NLP</a:t>
              </a:r>
              <a:endParaRPr sz="2000"/>
            </a:p>
          </p:txBody>
        </p:sp>
        <p:sp>
          <p:nvSpPr>
            <p:cNvPr id="1155" name="Google Shape;1155;p49"/>
            <p:cNvSpPr/>
            <p:nvPr/>
          </p:nvSpPr>
          <p:spPr>
            <a:xfrm rot="-2700000">
              <a:off x="3328418" y="2921251"/>
              <a:ext cx="861256" cy="861256"/>
            </a:xfrm>
            <a:prstGeom prst="rect">
              <a:avLst/>
            </a:prstGeom>
            <a:solidFill>
              <a:srgbClr val="262626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 rot="-2700000">
              <a:off x="4086041" y="2147539"/>
              <a:ext cx="861256" cy="861256"/>
            </a:xfrm>
            <a:prstGeom prst="rect">
              <a:avLst/>
            </a:prstGeom>
            <a:solidFill>
              <a:srgbClr val="1D8DD8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57" name="Google Shape;1157;p49"/>
            <p:cNvSpPr txBox="1"/>
            <p:nvPr/>
          </p:nvSpPr>
          <p:spPr>
            <a:xfrm>
              <a:off x="4019115" y="2435428"/>
              <a:ext cx="9951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rmAutofit lnSpcReduction="10000"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Computer Vision</a:t>
              </a:r>
              <a:endParaRPr sz="2200"/>
            </a:p>
          </p:txBody>
        </p:sp>
        <p:sp>
          <p:nvSpPr>
            <p:cNvPr id="1158" name="Google Shape;1158;p49"/>
            <p:cNvSpPr txBox="1"/>
            <p:nvPr/>
          </p:nvSpPr>
          <p:spPr>
            <a:xfrm>
              <a:off x="3261491" y="3195472"/>
              <a:ext cx="9951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Graph</a:t>
              </a:r>
              <a:endParaRPr sz="2200"/>
            </a:p>
          </p:txBody>
        </p:sp>
      </p:grpSp>
      <p:grpSp>
        <p:nvGrpSpPr>
          <p:cNvPr id="1159" name="Google Shape;1159;p49"/>
          <p:cNvGrpSpPr/>
          <p:nvPr/>
        </p:nvGrpSpPr>
        <p:grpSpPr>
          <a:xfrm>
            <a:off x="2749348" y="1735250"/>
            <a:ext cx="5663668" cy="2974812"/>
            <a:chOff x="4354547" y="1670814"/>
            <a:chExt cx="3852573" cy="2156912"/>
          </a:xfrm>
        </p:grpSpPr>
        <p:cxnSp>
          <p:nvCxnSpPr>
            <p:cNvPr id="1160" name="Google Shape;1160;p49"/>
            <p:cNvCxnSpPr/>
            <p:nvPr/>
          </p:nvCxnSpPr>
          <p:spPr>
            <a:xfrm>
              <a:off x="4354547" y="1793438"/>
              <a:ext cx="1066200" cy="0"/>
            </a:xfrm>
            <a:prstGeom prst="straightConnector1">
              <a:avLst/>
            </a:prstGeom>
            <a:noFill/>
            <a:ln cap="flat" cmpd="sng" w="9525">
              <a:solidFill>
                <a:srgbClr val="0B3EA2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1161" name="Google Shape;1161;p49"/>
            <p:cNvCxnSpPr/>
            <p:nvPr/>
          </p:nvCxnSpPr>
          <p:spPr>
            <a:xfrm>
              <a:off x="5125520" y="2576493"/>
              <a:ext cx="294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1162" name="Google Shape;1162;p49"/>
            <p:cNvCxnSpPr/>
            <p:nvPr/>
          </p:nvCxnSpPr>
          <p:spPr>
            <a:xfrm flipH="1" rot="10800000">
              <a:off x="4366142" y="3360564"/>
              <a:ext cx="1053900" cy="3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1163" name="Google Shape;1163;p49"/>
            <p:cNvGrpSpPr/>
            <p:nvPr/>
          </p:nvGrpSpPr>
          <p:grpSpPr>
            <a:xfrm>
              <a:off x="5476070" y="1670814"/>
              <a:ext cx="2731050" cy="662616"/>
              <a:chOff x="7301427" y="2681867"/>
              <a:chExt cx="3641400" cy="883488"/>
            </a:xfrm>
          </p:grpSpPr>
          <p:sp>
            <p:nvSpPr>
              <p:cNvPr id="1164" name="Google Shape;1164;p49"/>
              <p:cNvSpPr txBox="1"/>
              <p:nvPr/>
            </p:nvSpPr>
            <p:spPr>
              <a:xfrm>
                <a:off x="7379917" y="2681867"/>
                <a:ext cx="25347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779">
                    <a:solidFill>
                      <a:srgbClr val="0B3EA2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Văn bản</a:t>
                </a:r>
                <a:endParaRPr sz="2200"/>
              </a:p>
            </p:txBody>
          </p:sp>
          <p:sp>
            <p:nvSpPr>
              <p:cNvPr id="1165" name="Google Shape;1165;p49"/>
              <p:cNvSpPr/>
              <p:nvPr/>
            </p:nvSpPr>
            <p:spPr>
              <a:xfrm>
                <a:off x="7301427" y="2989655"/>
                <a:ext cx="3641400" cy="57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-208819" lvl="0" marL="114300" marR="0" rtl="0" algn="l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SzPts val="1489"/>
                  <a:buFont typeface="Noto Sans"/>
                  <a:buChar char="-"/>
                </a:pPr>
                <a:r>
                  <a:rPr lang="en" sz="1488">
                    <a:latin typeface="Noto Sans"/>
                    <a:ea typeface="Noto Sans"/>
                    <a:cs typeface="Noto Sans"/>
                    <a:sym typeface="Noto Sans"/>
                  </a:rPr>
                  <a:t>Đánh giá, bình luận, review của khách</a:t>
                </a:r>
                <a:endParaRPr sz="1488">
                  <a:latin typeface="Noto Sans"/>
                  <a:ea typeface="Noto Sans"/>
                  <a:cs typeface="Noto Sans"/>
                  <a:sym typeface="Noto Sans"/>
                </a:endParaRPr>
              </a:p>
              <a:p>
                <a:pPr indent="-208819" lvl="0" marL="114300" marR="0" rtl="0" algn="l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SzPts val="1489"/>
                  <a:buFont typeface="Noto Sans"/>
                  <a:buChar char="-"/>
                </a:pPr>
                <a:r>
                  <a:rPr lang="en" sz="1488">
                    <a:latin typeface="Noto Sans"/>
                    <a:ea typeface="Noto Sans"/>
                    <a:cs typeface="Noto Sans"/>
                    <a:sym typeface="Noto Sans"/>
                  </a:rPr>
                  <a:t>Dữ liệu tìm kiếm (search) bằng văn bản</a:t>
                </a:r>
                <a:endParaRPr sz="1488"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</p:grpSp>
        <p:cxnSp>
          <p:nvCxnSpPr>
            <p:cNvPr id="1166" name="Google Shape;1166;p49"/>
            <p:cNvCxnSpPr/>
            <p:nvPr/>
          </p:nvCxnSpPr>
          <p:spPr>
            <a:xfrm>
              <a:off x="5125520" y="2576493"/>
              <a:ext cx="1066200" cy="0"/>
            </a:xfrm>
            <a:prstGeom prst="straightConnector1">
              <a:avLst/>
            </a:prstGeom>
            <a:noFill/>
            <a:ln cap="flat" cmpd="sng" w="9525">
              <a:solidFill>
                <a:srgbClr val="0B3EA2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1167" name="Google Shape;1167;p49"/>
            <p:cNvGrpSpPr/>
            <p:nvPr/>
          </p:nvGrpSpPr>
          <p:grpSpPr>
            <a:xfrm>
              <a:off x="6305910" y="2453868"/>
              <a:ext cx="1901025" cy="590833"/>
              <a:chOff x="7379917" y="2681867"/>
              <a:chExt cx="2534700" cy="787777"/>
            </a:xfrm>
          </p:grpSpPr>
          <p:sp>
            <p:nvSpPr>
              <p:cNvPr id="1168" name="Google Shape;1168;p49"/>
              <p:cNvSpPr txBox="1"/>
              <p:nvPr/>
            </p:nvSpPr>
            <p:spPr>
              <a:xfrm>
                <a:off x="7379917" y="2681867"/>
                <a:ext cx="25347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779">
                    <a:solidFill>
                      <a:srgbClr val="0B3EA2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Hình ảnh</a:t>
                </a:r>
                <a:endParaRPr sz="1779"/>
              </a:p>
            </p:txBody>
          </p:sp>
          <p:sp>
            <p:nvSpPr>
              <p:cNvPr id="1169" name="Google Shape;1169;p49"/>
              <p:cNvSpPr/>
              <p:nvPr/>
            </p:nvSpPr>
            <p:spPr>
              <a:xfrm>
                <a:off x="7379917" y="2989644"/>
                <a:ext cx="2534700" cy="48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488">
                    <a:latin typeface="Noto Sans"/>
                    <a:ea typeface="Noto Sans"/>
                    <a:cs typeface="Noto Sans"/>
                    <a:sym typeface="Noto Sans"/>
                  </a:rPr>
                  <a:t>Hình ảnh món ăn, nhà hàng</a:t>
                </a:r>
                <a:endParaRPr sz="1488"/>
              </a:p>
            </p:txBody>
          </p:sp>
        </p:grpSp>
        <p:cxnSp>
          <p:nvCxnSpPr>
            <p:cNvPr id="1170" name="Google Shape;1170;p49"/>
            <p:cNvCxnSpPr/>
            <p:nvPr/>
          </p:nvCxnSpPr>
          <p:spPr>
            <a:xfrm>
              <a:off x="4354547" y="3359526"/>
              <a:ext cx="1066200" cy="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1171" name="Google Shape;1171;p49"/>
            <p:cNvGrpSpPr/>
            <p:nvPr/>
          </p:nvGrpSpPr>
          <p:grpSpPr>
            <a:xfrm>
              <a:off x="5534937" y="3274011"/>
              <a:ext cx="2672109" cy="553715"/>
              <a:chOff x="7379916" y="2731346"/>
              <a:chExt cx="3562812" cy="738286"/>
            </a:xfrm>
          </p:grpSpPr>
          <p:sp>
            <p:nvSpPr>
              <p:cNvPr id="1172" name="Google Shape;1172;p49"/>
              <p:cNvSpPr txBox="1"/>
              <p:nvPr/>
            </p:nvSpPr>
            <p:spPr>
              <a:xfrm>
                <a:off x="7379916" y="2731346"/>
                <a:ext cx="25347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rmAutofit lnSpcReduction="20000"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b="1" lang="en" sz="1779">
                    <a:solidFill>
                      <a:srgbClr val="0B3EA2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Đồ thị</a:t>
                </a:r>
                <a:endParaRPr/>
              </a:p>
            </p:txBody>
          </p:sp>
          <p:sp>
            <p:nvSpPr>
              <p:cNvPr id="1173" name="Google Shape;1173;p49"/>
              <p:cNvSpPr/>
              <p:nvPr/>
            </p:nvSpPr>
            <p:spPr>
              <a:xfrm>
                <a:off x="7379928" y="2989632"/>
                <a:ext cx="3562800" cy="48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488">
                    <a:latin typeface="Noto Sans"/>
                    <a:ea typeface="Noto Sans"/>
                    <a:cs typeface="Noto Sans"/>
                    <a:sym typeface="Noto Sans"/>
                  </a:rPr>
                  <a:t>Biểu diễn mức độ tương đồng giữa các món ăn</a:t>
                </a:r>
                <a:endParaRPr sz="2200"/>
              </a:p>
            </p:txBody>
          </p:sp>
        </p:grpSp>
      </p:grpSp>
      <p:grpSp>
        <p:nvGrpSpPr>
          <p:cNvPr id="1174" name="Google Shape;1174;p49"/>
          <p:cNvGrpSpPr/>
          <p:nvPr/>
        </p:nvGrpSpPr>
        <p:grpSpPr>
          <a:xfrm>
            <a:off x="183893" y="197685"/>
            <a:ext cx="7207103" cy="772166"/>
            <a:chOff x="0" y="112514"/>
            <a:chExt cx="7207103" cy="772166"/>
          </a:xfrm>
        </p:grpSpPr>
        <p:sp>
          <p:nvSpPr>
            <p:cNvPr id="1175" name="Google Shape;1175;p49"/>
            <p:cNvSpPr/>
            <p:nvPr/>
          </p:nvSpPr>
          <p:spPr>
            <a:xfrm>
              <a:off x="0" y="112514"/>
              <a:ext cx="771876" cy="772166"/>
            </a:xfrm>
            <a:custGeom>
              <a:rect b="b" l="l" r="r" t="t"/>
              <a:pathLst>
                <a:path extrusionOk="0" h="2233" w="2233">
                  <a:moveTo>
                    <a:pt x="1045" y="39"/>
                  </a:moveTo>
                  <a:cubicBezTo>
                    <a:pt x="1084" y="0"/>
                    <a:pt x="1149" y="0"/>
                    <a:pt x="1188" y="39"/>
                  </a:cubicBezTo>
                  <a:cubicBezTo>
                    <a:pt x="2193" y="1044"/>
                    <a:pt x="2193" y="1044"/>
                    <a:pt x="2193" y="1044"/>
                  </a:cubicBezTo>
                  <a:cubicBezTo>
                    <a:pt x="2233" y="1084"/>
                    <a:pt x="2233" y="1148"/>
                    <a:pt x="2193" y="1188"/>
                  </a:cubicBezTo>
                  <a:cubicBezTo>
                    <a:pt x="1188" y="2193"/>
                    <a:pt x="1188" y="2193"/>
                    <a:pt x="1188" y="2193"/>
                  </a:cubicBezTo>
                  <a:cubicBezTo>
                    <a:pt x="1149" y="2233"/>
                    <a:pt x="1084" y="2233"/>
                    <a:pt x="1045" y="2193"/>
                  </a:cubicBezTo>
                  <a:cubicBezTo>
                    <a:pt x="40" y="1188"/>
                    <a:pt x="40" y="1188"/>
                    <a:pt x="40" y="1188"/>
                  </a:cubicBezTo>
                  <a:cubicBezTo>
                    <a:pt x="0" y="1148"/>
                    <a:pt x="0" y="1084"/>
                    <a:pt x="40" y="1044"/>
                  </a:cubicBezTo>
                  <a:cubicBezTo>
                    <a:pt x="1045" y="39"/>
                    <a:pt x="1045" y="39"/>
                    <a:pt x="1045" y="39"/>
                  </a:cubicBezTo>
                </a:path>
              </a:pathLst>
            </a:custGeom>
            <a:solidFill>
              <a:srgbClr val="E2E9F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402356" y="267494"/>
              <a:ext cx="462205" cy="462205"/>
            </a:xfrm>
            <a:custGeom>
              <a:rect b="b" l="l" r="r" t="t"/>
              <a:pathLst>
                <a:path extrusionOk="0" h="1320" w="1320">
                  <a:moveTo>
                    <a:pt x="618" y="24"/>
                  </a:moveTo>
                  <a:cubicBezTo>
                    <a:pt x="641" y="0"/>
                    <a:pt x="679" y="0"/>
                    <a:pt x="703" y="24"/>
                  </a:cubicBezTo>
                  <a:cubicBezTo>
                    <a:pt x="1297" y="618"/>
                    <a:pt x="1297" y="618"/>
                    <a:pt x="1297" y="618"/>
                  </a:cubicBezTo>
                  <a:cubicBezTo>
                    <a:pt x="1320" y="641"/>
                    <a:pt x="1320" y="679"/>
                    <a:pt x="1297" y="702"/>
                  </a:cubicBezTo>
                  <a:cubicBezTo>
                    <a:pt x="703" y="1296"/>
                    <a:pt x="703" y="1296"/>
                    <a:pt x="703" y="1296"/>
                  </a:cubicBezTo>
                  <a:cubicBezTo>
                    <a:pt x="679" y="1320"/>
                    <a:pt x="641" y="1320"/>
                    <a:pt x="618" y="1296"/>
                  </a:cubicBezTo>
                  <a:cubicBezTo>
                    <a:pt x="24" y="702"/>
                    <a:pt x="24" y="702"/>
                    <a:pt x="24" y="702"/>
                  </a:cubicBezTo>
                  <a:cubicBezTo>
                    <a:pt x="0" y="679"/>
                    <a:pt x="0" y="641"/>
                    <a:pt x="24" y="618"/>
                  </a:cubicBezTo>
                  <a:lnTo>
                    <a:pt x="618" y="24"/>
                  </a:lnTo>
                  <a:close/>
                </a:path>
              </a:pathLst>
            </a:custGeom>
            <a:solidFill>
              <a:srgbClr val="0B3EA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1177" name="Google Shape;1177;p49"/>
            <p:cNvSpPr txBox="1"/>
            <p:nvPr/>
          </p:nvSpPr>
          <p:spPr>
            <a:xfrm>
              <a:off x="980603" y="331979"/>
              <a:ext cx="62265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B3EA2"/>
                </a:buClr>
                <a:buSzPts val="1300"/>
                <a:buFont typeface="Noto Sans"/>
                <a:buNone/>
              </a:pPr>
              <a:r>
                <a:rPr b="1" lang="en" sz="2400">
                  <a:solidFill>
                    <a:srgbClr val="0B3EA2"/>
                  </a:solidFill>
                  <a:latin typeface="Noto Sans"/>
                  <a:ea typeface="Noto Sans"/>
                  <a:cs typeface="Noto Sans"/>
                  <a:sym typeface="Noto Sans"/>
                </a:rPr>
                <a:t>Dữ liệu phi cấu trúc </a:t>
              </a:r>
              <a:endParaRPr sz="2500"/>
            </a:p>
          </p:txBody>
        </p:sp>
      </p:grpSp>
    </p:spTree>
  </p:cSld>
  <p:clrMapOvr>
    <a:masterClrMapping/>
  </p:clrMapOvr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search Project Academy by Slidesgo">
  <a:themeElements>
    <a:clrScheme name="Simple Light">
      <a:dk1>
        <a:srgbClr val="333336"/>
      </a:dk1>
      <a:lt1>
        <a:srgbClr val="CDDCDE"/>
      </a:lt1>
      <a:dk2>
        <a:srgbClr val="FBFBFB"/>
      </a:dk2>
      <a:lt2>
        <a:srgbClr val="E7EEF2"/>
      </a:lt2>
      <a:accent1>
        <a:srgbClr val="EEEE9E"/>
      </a:accent1>
      <a:accent2>
        <a:srgbClr val="CCCCCC"/>
      </a:accent2>
      <a:accent3>
        <a:srgbClr val="4A4A4F"/>
      </a:accent3>
      <a:accent4>
        <a:srgbClr val="87BCC4"/>
      </a:accent4>
      <a:accent5>
        <a:srgbClr val="D5D570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